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7390"/>
    <a:srgbClr val="1F12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579" autoAdjust="0"/>
  </p:normalViewPr>
  <p:slideViewPr>
    <p:cSldViewPr snapToObjects="1">
      <p:cViewPr varScale="1">
        <p:scale>
          <a:sx n="78" d="100"/>
          <a:sy n="78" d="100"/>
        </p:scale>
        <p:origin x="-26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AEA19B3-BC6D-4E56-93BC-B9B0EF1523FC}" type="datetime1">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CFD7C-5133-4F31-B8DD-48811D9CC472}" type="slidenum">
              <a:rPr/>
              <a:pPr/>
              <a:t>‹#›</a:t>
            </a:fld>
            <a:endParaRPr/>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65E55-CF3E-3C40-AD09-429FBC3C3B2D}" type="datetimeFigureOut">
              <a:rPr lang="en-US" smtClean="0"/>
              <a:pPr/>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579EF-FC0E-6E47-A0FA-FBF189063122}" type="slidenum">
              <a:rPr lang="en-US" smtClean="0"/>
              <a:pPr/>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65E55-CF3E-3C40-AD09-429FBC3C3B2D}" type="datetimeFigureOut">
              <a:rPr lang="en-US" smtClean="0"/>
              <a:pPr/>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579EF-FC0E-6E47-A0FA-FBF18906312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65E55-CF3E-3C40-AD09-429FBC3C3B2D}" type="datetimeFigureOut">
              <a:rPr lang="en-US" smtClean="0"/>
              <a:pPr/>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579EF-FC0E-6E47-A0FA-FBF18906312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2465E55-CF3E-3C40-AD09-429FBC3C3B2D}" type="datetimeFigureOut">
              <a:rPr lang="en-US" smtClean="0"/>
              <a:pPr/>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579EF-FC0E-6E47-A0FA-FBF189063122}" type="slidenum">
              <a:rPr lang="en-US" smtClean="0"/>
              <a:pPr/>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Click icon to add picture</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65E55-CF3E-3C40-AD09-429FBC3C3B2D}" type="datetimeFigureOut">
              <a:rPr lang="en-US" smtClean="0"/>
              <a:pPr/>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579EF-FC0E-6E47-A0FA-FBF189063122}" type="slidenum">
              <a:rPr lang="en-US" smtClean="0"/>
              <a:pPr/>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2465E55-CF3E-3C40-AD09-429FBC3C3B2D}"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579EF-FC0E-6E47-A0FA-FBF189063122}"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2465E55-CF3E-3C40-AD09-429FBC3C3B2D}"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579EF-FC0E-6E47-A0FA-FBF189063122}" type="slidenum">
              <a:rPr lang="en-US" smtClean="0"/>
              <a:pPr/>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2465E55-CF3E-3C40-AD09-429FBC3C3B2D}"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579EF-FC0E-6E47-A0FA-FBF1890631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82465E55-CF3E-3C40-AD09-429FBC3C3B2D}"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579EF-FC0E-6E47-A0FA-FBF189063122}" type="slidenum">
              <a:rPr lang="en-US" smtClean="0"/>
              <a:pPr/>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Click icon to add picture</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7"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FD8301A2-9537-4F11-903A-9D7FEDBB449A}" type="datetime1">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02B71-8991-4516-A01E-F1A9ACD28B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Click icon to add picture</a:t>
            </a:r>
            <a:endParaRPr/>
          </a:p>
        </p:txBody>
      </p:sp>
      <p:sp>
        <p:nvSpPr>
          <p:cNvPr id="4" name="Date Placeholder 3"/>
          <p:cNvSpPr>
            <a:spLocks noGrp="1"/>
          </p:cNvSpPr>
          <p:nvPr>
            <p:ph type="dt" sz="half" idx="10"/>
          </p:nvPr>
        </p:nvSpPr>
        <p:spPr/>
        <p:txBody>
          <a:bodyPr/>
          <a:lstStyle/>
          <a:p>
            <a:fld id="{82465E55-CF3E-3C40-AD09-429FBC3C3B2D}"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579EF-FC0E-6E47-A0FA-FBF189063122}" type="slidenum">
              <a:rPr lang="en-US" smtClean="0"/>
              <a:pPr/>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2465E55-CF3E-3C40-AD09-429FBC3C3B2D}" type="datetimeFigureOut">
              <a:rPr lang="en-US" smtClean="0"/>
              <a:pPr/>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579EF-FC0E-6E47-A0FA-FBF1890631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2465E55-CF3E-3C40-AD09-429FBC3C3B2D}" type="datetimeFigureOut">
              <a:rPr lang="en-US" smtClean="0"/>
              <a:pPr/>
              <a:t>4/2/2014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579EF-FC0E-6E47-A0FA-FBF1890631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2465E55-CF3E-3C40-AD09-429FBC3C3B2D}" type="datetimeFigureOut">
              <a:rPr lang="en-US" smtClean="0"/>
              <a:pPr/>
              <a:t>4/2/2014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579EF-FC0E-6E47-A0FA-FBF1890631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65E55-CF3E-3C40-AD09-429FBC3C3B2D}" type="datetimeFigureOut">
              <a:rPr lang="en-US" smtClean="0"/>
              <a:pPr/>
              <a:t>4/2/2014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579EF-FC0E-6E47-A0FA-FBF189063122}" type="slidenum">
              <a:rPr lang="en-US" smtClean="0"/>
              <a:pPr/>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82465E55-CF3E-3C40-AD09-429FBC3C3B2D}" type="datetimeFigureOut">
              <a:rPr lang="en-US" smtClean="0"/>
              <a:pPr/>
              <a:t>4/2/2014</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42D579EF-FC0E-6E47-A0FA-FBF189063122}" type="slidenum">
              <a:rPr lang="en-US" smtClean="0"/>
              <a:pPr/>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gif"/><Relationship Id="rId2" Type="http://schemas.openxmlformats.org/officeDocument/2006/relationships/image" Target="../media/image33.jpeg"/><Relationship Id="rId1" Type="http://schemas.openxmlformats.org/officeDocument/2006/relationships/slideLayout" Target="../slideLayouts/slideLayout10.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700" b="1" dirty="0" smtClean="0">
                <a:solidFill>
                  <a:srgbClr val="1F12A3"/>
                </a:solidFill>
                <a:latin typeface="PC Americana"/>
                <a:cs typeface="PC Americana"/>
              </a:rPr>
              <a:t>Beautiful America</a:t>
            </a:r>
            <a:endParaRPr lang="en-US" sz="5700" b="1" dirty="0">
              <a:solidFill>
                <a:srgbClr val="1F12A3"/>
              </a:solidFill>
              <a:latin typeface="PC Americana"/>
              <a:cs typeface="PC Americana"/>
            </a:endParaRPr>
          </a:p>
        </p:txBody>
      </p:sp>
      <p:sp>
        <p:nvSpPr>
          <p:cNvPr id="3" name="Text Placeholder 2"/>
          <p:cNvSpPr>
            <a:spLocks noGrp="1"/>
          </p:cNvSpPr>
          <p:nvPr>
            <p:ph type="body" idx="1"/>
          </p:nvPr>
        </p:nvSpPr>
        <p:spPr/>
        <p:txBody>
          <a:bodyPr>
            <a:noAutofit/>
          </a:bodyPr>
          <a:lstStyle/>
          <a:p>
            <a:r>
              <a:rPr lang="en-US" sz="2400" b="1" dirty="0" smtClean="0">
                <a:solidFill>
                  <a:srgbClr val="CCFFCC"/>
                </a:solidFill>
                <a:latin typeface="PC Americana"/>
                <a:cs typeface="PC Americana"/>
              </a:rPr>
              <a:t>Famous landmarks of our country…</a:t>
            </a:r>
            <a:endParaRPr lang="en-US" sz="2400" b="1" dirty="0">
              <a:solidFill>
                <a:srgbClr val="CCFFCC"/>
              </a:solidFill>
              <a:latin typeface="PC Americana"/>
              <a:cs typeface="PC Americana"/>
            </a:endParaRPr>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300" dirty="0" smtClean="0">
                <a:latin typeface="PC Alphabet Soup"/>
                <a:cs typeface="PC Alphabet Soup"/>
              </a:rPr>
              <a:t>The Mississippi River</a:t>
            </a:r>
            <a:endParaRPr lang="en-US" spc="300" dirty="0">
              <a:latin typeface="PC Alphabet Soup"/>
              <a:cs typeface="PC Alphabet Soup"/>
            </a:endParaRPr>
          </a:p>
        </p:txBody>
      </p:sp>
      <p:pic>
        <p:nvPicPr>
          <p:cNvPr id="4" name="Content Placeholder 3" descr="Mississippi.gif"/>
          <p:cNvPicPr>
            <a:picLocks noGrp="1" noChangeAspect="1"/>
          </p:cNvPicPr>
          <p:nvPr>
            <p:ph idx="1"/>
          </p:nvPr>
        </p:nvPicPr>
        <p:blipFill>
          <a:blip r:embed="rId2"/>
          <a:srcRect l="-28342" r="-28342"/>
          <a:stretch>
            <a:fillRect/>
          </a:stretch>
        </p:blipFill>
        <p:spPr>
          <a:xfrm>
            <a:off x="-1066800" y="1598222"/>
            <a:ext cx="8229600" cy="5259778"/>
          </a:xfrm>
        </p:spPr>
      </p:pic>
      <p:sp>
        <p:nvSpPr>
          <p:cNvPr id="5" name="TextBox 4"/>
          <p:cNvSpPr txBox="1"/>
          <p:nvPr/>
        </p:nvSpPr>
        <p:spPr>
          <a:xfrm>
            <a:off x="5791200" y="1905000"/>
            <a:ext cx="3067050" cy="4801315"/>
          </a:xfrm>
          <a:prstGeom prst="rect">
            <a:avLst/>
          </a:prstGeom>
          <a:noFill/>
        </p:spPr>
        <p:txBody>
          <a:bodyPr wrap="square" rtlCol="0">
            <a:spAutoFit/>
          </a:bodyPr>
          <a:lstStyle/>
          <a:p>
            <a:r>
              <a:rPr lang="en-US" dirty="0" smtClean="0"/>
              <a:t>The Mississippi River is 2,320 miles long from its source at Lake Itasca in Minnesota to the Gulf of Mexico.  </a:t>
            </a:r>
          </a:p>
          <a:p>
            <a:endParaRPr lang="en-US" dirty="0" smtClean="0"/>
          </a:p>
          <a:p>
            <a:r>
              <a:rPr lang="en-US" dirty="0" smtClean="0"/>
              <a:t> It’s the second longest river in the United States and has over 241 species of fish living in it!</a:t>
            </a:r>
          </a:p>
          <a:p>
            <a:endParaRPr lang="en-US" dirty="0" smtClean="0"/>
          </a:p>
          <a:p>
            <a:r>
              <a:rPr lang="en-US" dirty="0" smtClean="0"/>
              <a:t>This river serves as a partial boundary to ten states.</a:t>
            </a:r>
          </a:p>
          <a:p>
            <a:endParaRPr lang="en-US" dirty="0" smtClean="0"/>
          </a:p>
          <a:p>
            <a:r>
              <a:rPr lang="en-US" dirty="0" smtClean="0"/>
              <a:t>Many explorers used this river to travel, including Christopher Columbus, who was the first known man to explore this river.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28000">
              <a:srgbClr val="FF6600"/>
            </a:gs>
            <a:gs pos="100000">
              <a:srgbClr val="FFFFFF"/>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700" dirty="0" smtClean="0">
                <a:latin typeface="PC Bedrock"/>
                <a:cs typeface="PC Bedrock"/>
              </a:rPr>
              <a:t>The Grand Canyon</a:t>
            </a:r>
            <a:endParaRPr lang="en-US" sz="5700" dirty="0">
              <a:latin typeface="PC Bedrock"/>
              <a:cs typeface="PC Bedrock"/>
            </a:endParaRPr>
          </a:p>
        </p:txBody>
      </p:sp>
      <p:sp>
        <p:nvSpPr>
          <p:cNvPr id="3" name="Text Placeholder 2"/>
          <p:cNvSpPr>
            <a:spLocks noGrp="1"/>
          </p:cNvSpPr>
          <p:nvPr>
            <p:ph type="body" idx="1"/>
          </p:nvPr>
        </p:nvSpPr>
        <p:spPr/>
        <p:txBody>
          <a:bodyPr/>
          <a:lstStyle/>
          <a:p>
            <a:endParaRPr lang="en-US"/>
          </a:p>
        </p:txBody>
      </p:sp>
      <p:pic>
        <p:nvPicPr>
          <p:cNvPr id="29698" name="Picture 2"/>
          <p:cNvPicPr>
            <a:picLocks noChangeAspect="1" noChangeArrowheads="1"/>
          </p:cNvPicPr>
          <p:nvPr/>
        </p:nvPicPr>
        <p:blipFill>
          <a:blip r:embed="rId2"/>
          <a:srcRect/>
          <a:stretch>
            <a:fillRect/>
          </a:stretch>
        </p:blipFill>
        <p:spPr bwMode="auto">
          <a:xfrm flipH="1">
            <a:off x="475488" y="375501"/>
            <a:ext cx="5620512" cy="4438623"/>
          </a:xfrm>
          <a:prstGeom prst="rect">
            <a:avLst/>
          </a:prstGeom>
          <a:noFill/>
          <a:ln w="9525">
            <a:noFill/>
            <a:miter lim="800000"/>
            <a:headEnd/>
            <a:tailEnd/>
          </a:ln>
          <a:effectLst/>
        </p:spPr>
      </p:pic>
      <p:sp>
        <p:nvSpPr>
          <p:cNvPr id="5" name="TextBox 4"/>
          <p:cNvSpPr txBox="1"/>
          <p:nvPr/>
        </p:nvSpPr>
        <p:spPr>
          <a:xfrm>
            <a:off x="6096000" y="375501"/>
            <a:ext cx="3048000" cy="4093428"/>
          </a:xfrm>
          <a:prstGeom prst="rect">
            <a:avLst/>
          </a:prstGeom>
          <a:noFill/>
        </p:spPr>
        <p:txBody>
          <a:bodyPr wrap="square" rtlCol="0">
            <a:spAutoFit/>
          </a:bodyPr>
          <a:lstStyle/>
          <a:p>
            <a:r>
              <a:rPr lang="en-US" sz="2200" dirty="0" smtClean="0">
                <a:solidFill>
                  <a:srgbClr val="FF0000"/>
                </a:solidFill>
                <a:effectLst>
                  <a:glow rad="63500">
                    <a:schemeClr val="accent6">
                      <a:alpha val="75000"/>
                    </a:schemeClr>
                  </a:glow>
                </a:effectLst>
                <a:latin typeface="PC Bedrock"/>
                <a:cs typeface="PC Bedrock"/>
              </a:rPr>
              <a:t>The Grand Canyon (277 miles long) is located in Arizona and is one of the 7 natural wonders of the world.  The rocks that make up the walls of the Grand Canyon range from 250 million years old to over 2 billion years old.  </a:t>
            </a:r>
          </a:p>
          <a:p>
            <a:endParaRPr lang="en-US"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decel="50000" fill="hold">
                                          <p:stCondLst>
                                            <p:cond delay="0"/>
                                          </p:stCondLst>
                                        </p:cTn>
                                        <p:tgtEl>
                                          <p:spTgt spid="296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96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9698"/>
                                        </p:tgtEl>
                                        <p:attrNameLst>
                                          <p:attrName>ppt_w</p:attrName>
                                        </p:attrNameLst>
                                      </p:cBhvr>
                                      <p:tavLst>
                                        <p:tav tm="0">
                                          <p:val>
                                            <p:strVal val="#ppt_w*.05"/>
                                          </p:val>
                                        </p:tav>
                                        <p:tav tm="100000">
                                          <p:val>
                                            <p:strVal val="#ppt_w"/>
                                          </p:val>
                                        </p:tav>
                                      </p:tavLst>
                                    </p:anim>
                                    <p:anim calcmode="lin" valueType="num">
                                      <p:cBhvr>
                                        <p:cTn id="10" dur="1000" fill="hold"/>
                                        <p:tgtEl>
                                          <p:spTgt spid="296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96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96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96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1341" y="906205"/>
            <a:ext cx="8722659" cy="617795"/>
          </a:xfrm>
        </p:spPr>
        <p:txBody>
          <a:bodyPr>
            <a:normAutofit fontScale="90000"/>
          </a:bodyPr>
          <a:lstStyle/>
          <a:p>
            <a:pPr algn="ctr"/>
            <a:r>
              <a:rPr lang="en-US" dirty="0" smtClean="0">
                <a:latin typeface="PC Chunky"/>
                <a:cs typeface="PC Chunky"/>
              </a:rPr>
              <a:t>Here’s the Grand Canyon on the map!</a:t>
            </a:r>
            <a:endParaRPr lang="en-US" dirty="0">
              <a:latin typeface="PC Chunky"/>
              <a:cs typeface="PC Chunky"/>
            </a:endParaRPr>
          </a:p>
        </p:txBody>
      </p:sp>
      <p:pic>
        <p:nvPicPr>
          <p:cNvPr id="4" name="Picture 3" descr="Grand Canyon map1.jpg"/>
          <p:cNvPicPr>
            <a:picLocks noChangeAspect="1"/>
          </p:cNvPicPr>
          <p:nvPr/>
        </p:nvPicPr>
        <p:blipFill>
          <a:blip r:embed="rId3"/>
          <a:stretch>
            <a:fillRect/>
          </a:stretch>
        </p:blipFill>
        <p:spPr>
          <a:xfrm>
            <a:off x="421341" y="1524000"/>
            <a:ext cx="7950200" cy="5334000"/>
          </a:xfrm>
          <a:prstGeom prst="rect">
            <a:avLst/>
          </a:prstGeom>
          <a:effectLst>
            <a:glow rad="190500">
              <a:schemeClr val="accent6">
                <a:alpha val="75000"/>
              </a:schemeClr>
            </a:glow>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6500" b="1" dirty="0" smtClean="0">
                <a:solidFill>
                  <a:srgbClr val="CCFFCC"/>
                </a:solidFill>
                <a:latin typeface="PC Funky"/>
                <a:cs typeface="PC Funky"/>
              </a:rPr>
              <a:t>The Missouri River</a:t>
            </a:r>
            <a:endParaRPr lang="en-US" sz="6500" b="1" dirty="0">
              <a:solidFill>
                <a:srgbClr val="CCFFCC"/>
              </a:solidFill>
              <a:latin typeface="PC Funky"/>
              <a:cs typeface="PC Funky"/>
            </a:endParaRPr>
          </a:p>
        </p:txBody>
      </p:sp>
      <p:pic>
        <p:nvPicPr>
          <p:cNvPr id="4" name="Content Placeholder 3" descr="missouri.gif"/>
          <p:cNvPicPr>
            <a:picLocks noGrp="1" noChangeAspect="1"/>
          </p:cNvPicPr>
          <p:nvPr>
            <p:ph idx="1"/>
          </p:nvPr>
        </p:nvPicPr>
        <p:blipFill>
          <a:blip r:embed="rId2"/>
          <a:srcRect t="-1444" b="-1444"/>
          <a:stretch>
            <a:fillRect/>
          </a:stretch>
        </p:blipFill>
        <p:spPr>
          <a:xfrm>
            <a:off x="1219201" y="1905000"/>
            <a:ext cx="7639050" cy="4953000"/>
          </a:xfrm>
        </p:spPr>
      </p:pic>
      <p:sp>
        <p:nvSpPr>
          <p:cNvPr id="5" name="TextBox 4"/>
          <p:cNvSpPr txBox="1"/>
          <p:nvPr/>
        </p:nvSpPr>
        <p:spPr>
          <a:xfrm>
            <a:off x="284163" y="5029200"/>
            <a:ext cx="8402637" cy="1308050"/>
          </a:xfrm>
          <a:prstGeom prst="rect">
            <a:avLst/>
          </a:prstGeom>
          <a:noFill/>
        </p:spPr>
        <p:txBody>
          <a:bodyPr wrap="square" rtlCol="0">
            <a:spAutoFit/>
          </a:bodyPr>
          <a:lstStyle/>
          <a:p>
            <a:r>
              <a:rPr lang="en-US" sz="1900" b="1" dirty="0" smtClean="0">
                <a:solidFill>
                  <a:srgbClr val="3366FF"/>
                </a:solidFill>
                <a:latin typeface="PC Lines and Loops"/>
                <a:cs typeface="PC Lines and Loops"/>
              </a:rPr>
              <a:t>The headwaters of the Missouri River are in the Rocky Mountains near Three Forks, Montana, beginning at the Jefferson and Madison Rivers and joining with the Gallatin River.  It flows from Montana through North Dakota, </a:t>
            </a:r>
            <a:r>
              <a:rPr lang="en-US" sz="2200" b="1" dirty="0" smtClean="0">
                <a:solidFill>
                  <a:srgbClr val="3366FF"/>
                </a:solidFill>
                <a:latin typeface="PC Lines and Loops"/>
                <a:cs typeface="PC Lines and Loops"/>
              </a:rPr>
              <a:t>South</a:t>
            </a:r>
            <a:r>
              <a:rPr lang="en-US" sz="1900" b="1" dirty="0" smtClean="0">
                <a:solidFill>
                  <a:srgbClr val="3366FF"/>
                </a:solidFill>
                <a:latin typeface="PC Lines and Loops"/>
                <a:cs typeface="PC Lines and Loops"/>
              </a:rPr>
              <a:t> Dakota, Nebraska, and Missouri where it connects to the Mississippi River in St. Louis. </a:t>
            </a:r>
            <a:endParaRPr lang="en-US" sz="1900" b="1" dirty="0">
              <a:solidFill>
                <a:srgbClr val="3366FF"/>
              </a:solidFill>
              <a:latin typeface="PC Lines and Loops"/>
              <a:cs typeface="PC Lines and Loop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341" y="675132"/>
            <a:ext cx="7808976" cy="1088136"/>
          </a:xfrm>
        </p:spPr>
        <p:txBody>
          <a:bodyPr>
            <a:noAutofit/>
          </a:bodyPr>
          <a:lstStyle/>
          <a:p>
            <a:r>
              <a:rPr lang="en-US" sz="2000" dirty="0" smtClean="0">
                <a:latin typeface="PC Nature"/>
                <a:cs typeface="PC Nature"/>
              </a:rPr>
              <a:t>The Missouri River was used by many people to explore and travel like Lewis &amp; Clark, Native Americans, and French explorers.</a:t>
            </a:r>
            <a:endParaRPr lang="en-US" sz="2000" dirty="0">
              <a:latin typeface="PC Nature"/>
              <a:cs typeface="PC Nature"/>
            </a:endParaRPr>
          </a:p>
        </p:txBody>
      </p:sp>
      <p:pic>
        <p:nvPicPr>
          <p:cNvPr id="4" name="Picture 3"/>
          <p:cNvPicPr>
            <a:picLocks noChangeAspect="1"/>
          </p:cNvPicPr>
          <p:nvPr/>
        </p:nvPicPr>
        <p:blipFill>
          <a:blip r:embed="rId2"/>
          <a:stretch>
            <a:fillRect/>
          </a:stretch>
        </p:blipFill>
        <p:spPr>
          <a:xfrm>
            <a:off x="5334000" y="2133600"/>
            <a:ext cx="3556000" cy="3060700"/>
          </a:xfrm>
          <a:prstGeom prst="rect">
            <a:avLst/>
          </a:prstGeom>
        </p:spPr>
      </p:pic>
      <p:pic>
        <p:nvPicPr>
          <p:cNvPr id="5" name="Picture 4"/>
          <p:cNvPicPr>
            <a:picLocks noChangeAspect="1"/>
          </p:cNvPicPr>
          <p:nvPr/>
        </p:nvPicPr>
        <p:blipFill>
          <a:blip r:embed="rId3"/>
          <a:stretch>
            <a:fillRect/>
          </a:stretch>
        </p:blipFill>
        <p:spPr>
          <a:xfrm>
            <a:off x="421341" y="2133601"/>
            <a:ext cx="5174249" cy="3060700"/>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48" presetClass="entr" presetSubtype="0" accel="5000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00000"/>
                </a:solidFill>
                <a:latin typeface="PC In a Heart Beat"/>
                <a:cs typeface="PC In a Heart Beat"/>
              </a:rPr>
              <a:t>The Golden Gate Bridge</a:t>
            </a:r>
            <a:endParaRPr lang="en-US" b="1" dirty="0">
              <a:solidFill>
                <a:srgbClr val="800000"/>
              </a:solidFill>
              <a:latin typeface="PC In a Heart Beat"/>
              <a:cs typeface="PC In a Heart Beat"/>
            </a:endParaRPr>
          </a:p>
        </p:txBody>
      </p:sp>
      <p:sp>
        <p:nvSpPr>
          <p:cNvPr id="3" name="Text Placeholder 2"/>
          <p:cNvSpPr>
            <a:spLocks noGrp="1"/>
          </p:cNvSpPr>
          <p:nvPr>
            <p:ph type="body" idx="1"/>
          </p:nvPr>
        </p:nvSpPr>
        <p:spPr/>
        <p:txBody>
          <a:bodyPr/>
          <a:lstStyle/>
          <a:p>
            <a:endParaRPr lang="en-US"/>
          </a:p>
        </p:txBody>
      </p:sp>
      <p:pic>
        <p:nvPicPr>
          <p:cNvPr id="7" name="Content Placeholder 6" descr="972005golden_gate_bridge-s.jpg"/>
          <p:cNvPicPr>
            <a:picLocks noGrp="1" noChangeAspect="1"/>
          </p:cNvPicPr>
          <p:nvPr>
            <p:ph sz="half" idx="2"/>
          </p:nvPr>
        </p:nvPicPr>
        <p:blipFill>
          <a:blip r:embed="rId2"/>
          <a:srcRect t="-17473" b="-17473"/>
          <a:stretch>
            <a:fillRect/>
          </a:stretch>
        </p:blipFill>
        <p:spPr>
          <a:xfrm>
            <a:off x="403412" y="1295400"/>
            <a:ext cx="3931920" cy="5259778"/>
          </a:xfrm>
        </p:spPr>
      </p:pic>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normAutofit lnSpcReduction="10000"/>
          </a:bodyPr>
          <a:lstStyle/>
          <a:p>
            <a:r>
              <a:rPr lang="en-US" dirty="0" smtClean="0">
                <a:solidFill>
                  <a:srgbClr val="800000"/>
                </a:solidFill>
              </a:rPr>
              <a:t>The Golden Gate Bridge is 1.7 miles long and was completed in 1937.  It took 4 years to build.  The Bridge links San Francisco with Marin County and can be crossed by car, on bicycle, or on foot.  The bridge’s two towers rise 746 feet making them 191 feet taller than the Washington Monument!</a:t>
            </a:r>
          </a:p>
          <a:p>
            <a:endParaRPr lang="en-US"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80">
                                          <p:stCondLst>
                                            <p:cond delay="0"/>
                                          </p:stCondLst>
                                        </p:cTn>
                                        <p:tgtEl>
                                          <p:spTgt spid="7"/>
                                        </p:tgtEl>
                                      </p:cBhvr>
                                    </p:animEffect>
                                    <p:anim calcmode="lin" valueType="num">
                                      <p:cBhvr>
                                        <p:cTn id="1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6" dur="26">
                                          <p:stCondLst>
                                            <p:cond delay="650"/>
                                          </p:stCondLst>
                                        </p:cTn>
                                        <p:tgtEl>
                                          <p:spTgt spid="7"/>
                                        </p:tgtEl>
                                      </p:cBhvr>
                                      <p:to x="100000" y="60000"/>
                                    </p:animScale>
                                    <p:animScale>
                                      <p:cBhvr>
                                        <p:cTn id="17" dur="166" decel="50000">
                                          <p:stCondLst>
                                            <p:cond delay="676"/>
                                          </p:stCondLst>
                                        </p:cTn>
                                        <p:tgtEl>
                                          <p:spTgt spid="7"/>
                                        </p:tgtEl>
                                      </p:cBhvr>
                                      <p:to x="100000" y="100000"/>
                                    </p:animScale>
                                    <p:animScale>
                                      <p:cBhvr>
                                        <p:cTn id="18" dur="26">
                                          <p:stCondLst>
                                            <p:cond delay="1312"/>
                                          </p:stCondLst>
                                        </p:cTn>
                                        <p:tgtEl>
                                          <p:spTgt spid="7"/>
                                        </p:tgtEl>
                                      </p:cBhvr>
                                      <p:to x="100000" y="80000"/>
                                    </p:animScale>
                                    <p:animScale>
                                      <p:cBhvr>
                                        <p:cTn id="19" dur="166" decel="50000">
                                          <p:stCondLst>
                                            <p:cond delay="1338"/>
                                          </p:stCondLst>
                                        </p:cTn>
                                        <p:tgtEl>
                                          <p:spTgt spid="7"/>
                                        </p:tgtEl>
                                      </p:cBhvr>
                                      <p:to x="100000" y="100000"/>
                                    </p:animScale>
                                    <p:animScale>
                                      <p:cBhvr>
                                        <p:cTn id="20" dur="26">
                                          <p:stCondLst>
                                            <p:cond delay="1642"/>
                                          </p:stCondLst>
                                        </p:cTn>
                                        <p:tgtEl>
                                          <p:spTgt spid="7"/>
                                        </p:tgtEl>
                                      </p:cBhvr>
                                      <p:to x="100000" y="90000"/>
                                    </p:animScale>
                                    <p:animScale>
                                      <p:cBhvr>
                                        <p:cTn id="21" dur="166" decel="50000">
                                          <p:stCondLst>
                                            <p:cond delay="1668"/>
                                          </p:stCondLst>
                                        </p:cTn>
                                        <p:tgtEl>
                                          <p:spTgt spid="7"/>
                                        </p:tgtEl>
                                      </p:cBhvr>
                                      <p:to x="100000" y="100000"/>
                                    </p:animScale>
                                    <p:animScale>
                                      <p:cBhvr>
                                        <p:cTn id="22" dur="26">
                                          <p:stCondLst>
                                            <p:cond delay="1808"/>
                                          </p:stCondLst>
                                        </p:cTn>
                                        <p:tgtEl>
                                          <p:spTgt spid="7"/>
                                        </p:tgtEl>
                                      </p:cBhvr>
                                      <p:to x="100000" y="95000"/>
                                    </p:animScale>
                                    <p:animScale>
                                      <p:cBhvr>
                                        <p:cTn id="23"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Golden Gate Bridge is in California.  Here’s a map:</a:t>
            </a:r>
            <a:endParaRPr lang="en-US" dirty="0"/>
          </a:p>
        </p:txBody>
      </p:sp>
      <p:pic>
        <p:nvPicPr>
          <p:cNvPr id="4" name="Picture 3" descr="vr.jpg"/>
          <p:cNvPicPr>
            <a:picLocks noChangeAspect="1"/>
          </p:cNvPicPr>
          <p:nvPr/>
        </p:nvPicPr>
        <p:blipFill>
          <a:blip r:embed="rId2"/>
          <a:stretch>
            <a:fillRect/>
          </a:stretch>
        </p:blipFill>
        <p:spPr>
          <a:xfrm>
            <a:off x="282575" y="1981200"/>
            <a:ext cx="8575675" cy="4876800"/>
          </a:xfrm>
          <a:prstGeom prst="rect">
            <a:avLst/>
          </a:prstGeom>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Rocky Mountains</a:t>
            </a:r>
            <a:endParaRPr lang="en-US" dirty="0"/>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noAutofit/>
          </a:bodyPr>
          <a:lstStyle/>
          <a:p>
            <a:r>
              <a:rPr lang="en-US" sz="2600" b="1" dirty="0" smtClean="0">
                <a:latin typeface="PC In the Pines"/>
                <a:cs typeface="PC In the Pines"/>
              </a:rPr>
              <a:t>This mountain range stretches for 2,980 miles from Canada to New Mexico.  The highest peak is Mount Elbert in Colorado that reaches 14,440 feet above sea level.  </a:t>
            </a:r>
            <a:endParaRPr lang="en-US" sz="2600" b="1" dirty="0">
              <a:latin typeface="PC In the Pines"/>
              <a:cs typeface="PC In the Pines"/>
            </a:endParaRPr>
          </a:p>
        </p:txBody>
      </p:sp>
      <p:sp>
        <p:nvSpPr>
          <p:cNvPr id="5" name="Text Placeholder 4"/>
          <p:cNvSpPr>
            <a:spLocks noGrp="1"/>
          </p:cNvSpPr>
          <p:nvPr>
            <p:ph type="body" sz="quarter" idx="3"/>
          </p:nvPr>
        </p:nvSpPr>
        <p:spPr/>
        <p:txBody>
          <a:bodyPr/>
          <a:lstStyle/>
          <a:p>
            <a:endParaRPr lang="en-US"/>
          </a:p>
        </p:txBody>
      </p:sp>
      <p:pic>
        <p:nvPicPr>
          <p:cNvPr id="7" name="Content Placeholder 6" descr="Rocky.gif"/>
          <p:cNvPicPr>
            <a:picLocks noGrp="1" noChangeAspect="1"/>
          </p:cNvPicPr>
          <p:nvPr>
            <p:ph sz="quarter" idx="4"/>
          </p:nvPr>
        </p:nvPicPr>
        <p:blipFill>
          <a:blip r:embed="rId2"/>
          <a:srcRect l="-5253" r="-5253"/>
          <a:stretch>
            <a:fillRect/>
          </a:stretch>
        </p:blipFill>
        <p:spPr>
          <a:xfrm>
            <a:off x="4335332" y="1735138"/>
            <a:ext cx="4808668" cy="4665662"/>
          </a:xfr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173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FFCC"/>
                </a:solidFill>
              </a:rPr>
              <a:t>The Liberty Bell</a:t>
            </a:r>
            <a:endParaRPr lang="en-US" dirty="0">
              <a:solidFill>
                <a:srgbClr val="CCFFCC"/>
              </a:solidFill>
            </a:endParaRPr>
          </a:p>
        </p:txBody>
      </p:sp>
      <p:pic>
        <p:nvPicPr>
          <p:cNvPr id="4" name="Content Placeholder 3" descr="liberty_bell_1.jpg"/>
          <p:cNvPicPr>
            <a:picLocks noGrp="1" noChangeAspect="1"/>
          </p:cNvPicPr>
          <p:nvPr>
            <p:ph idx="1"/>
          </p:nvPr>
        </p:nvPicPr>
        <p:blipFill>
          <a:blip r:embed="rId2"/>
          <a:srcRect l="-35969" r="-35969"/>
          <a:stretch>
            <a:fillRect/>
          </a:stretch>
        </p:blipFill>
        <p:spPr>
          <a:xfrm>
            <a:off x="3352800" y="2133600"/>
            <a:ext cx="7076747" cy="3992563"/>
          </a:xfrm>
        </p:spPr>
      </p:pic>
      <p:sp>
        <p:nvSpPr>
          <p:cNvPr id="5" name="TextBox 4"/>
          <p:cNvSpPr txBox="1"/>
          <p:nvPr/>
        </p:nvSpPr>
        <p:spPr>
          <a:xfrm>
            <a:off x="284163" y="2133600"/>
            <a:ext cx="4211637" cy="4770536"/>
          </a:xfrm>
          <a:prstGeom prst="rect">
            <a:avLst/>
          </a:prstGeom>
          <a:noFill/>
        </p:spPr>
        <p:txBody>
          <a:bodyPr wrap="square" rtlCol="0">
            <a:spAutoFit/>
          </a:bodyPr>
          <a:lstStyle/>
          <a:p>
            <a:pPr>
              <a:buClr>
                <a:schemeClr val="bg1"/>
              </a:buClr>
              <a:buFont typeface="Arial"/>
              <a:buChar char="•"/>
            </a:pPr>
            <a:r>
              <a:rPr lang="en-US" sz="1900" b="1" dirty="0" smtClean="0"/>
              <a:t>Located in Philadelphia, Pennsylvania</a:t>
            </a:r>
          </a:p>
          <a:p>
            <a:pPr>
              <a:buClr>
                <a:schemeClr val="bg1"/>
              </a:buClr>
              <a:buFont typeface="Arial"/>
              <a:buChar char="•"/>
            </a:pPr>
            <a:r>
              <a:rPr lang="en-US" sz="1900" b="1" dirty="0" smtClean="0"/>
              <a:t>A symbol of liberty and justice for America</a:t>
            </a:r>
          </a:p>
          <a:p>
            <a:pPr>
              <a:buClr>
                <a:schemeClr val="bg1"/>
              </a:buClr>
              <a:buFont typeface="Arial"/>
              <a:buChar char="•"/>
            </a:pPr>
            <a:r>
              <a:rPr lang="en-US" sz="1900" b="1" dirty="0" smtClean="0"/>
              <a:t>Cast in London, England in 1752</a:t>
            </a:r>
          </a:p>
          <a:p>
            <a:pPr>
              <a:buClr>
                <a:schemeClr val="bg1"/>
              </a:buClr>
              <a:buFont typeface="Arial"/>
              <a:buChar char="•"/>
            </a:pPr>
            <a:r>
              <a:rPr lang="en-US" sz="1900" b="1" dirty="0" smtClean="0"/>
              <a:t>The Liberty Bell rang when the Congress first signed the Declaration of Independence.</a:t>
            </a:r>
          </a:p>
          <a:p>
            <a:pPr>
              <a:buClr>
                <a:schemeClr val="bg1"/>
              </a:buClr>
              <a:buFont typeface="Arial"/>
              <a:buChar char="•"/>
            </a:pPr>
            <a:r>
              <a:rPr lang="en-US" sz="1900" b="1" dirty="0" smtClean="0"/>
              <a:t>Cracked shortly after its arrival from England to Philadelphia, so local craftsmen recast the bell with metal from the old bell</a:t>
            </a:r>
          </a:p>
          <a:p>
            <a:pPr>
              <a:buClr>
                <a:schemeClr val="bg1"/>
              </a:buClr>
              <a:buFont typeface="Arial"/>
              <a:buChar char="•"/>
            </a:pPr>
            <a:r>
              <a:rPr lang="en-US" sz="1900" b="1" dirty="0" smtClean="0"/>
              <a:t>A third bell was cast by John Pass and John Stowe, so their names are on the bell.</a:t>
            </a:r>
          </a:p>
          <a:p>
            <a:pPr>
              <a:buClr>
                <a:schemeClr val="bg1"/>
              </a:buClr>
              <a:buFont typeface="Arial"/>
              <a:buChar char="•"/>
            </a:pPr>
            <a:r>
              <a:rPr lang="en-US" sz="1900" b="1" dirty="0" smtClean="0"/>
              <a:t>Traditionally, the bell is rung every 4</a:t>
            </a:r>
            <a:r>
              <a:rPr lang="en-US" sz="1900" b="1" baseline="30000" dirty="0" smtClean="0"/>
              <a:t>th</a:t>
            </a:r>
            <a:r>
              <a:rPr lang="en-US" sz="1900" b="1" dirty="0" smtClean="0"/>
              <a:t> of July.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nodeType="afterEffect">
                                  <p:stCondLst>
                                    <p:cond delay="0"/>
                                  </p:stCondLst>
                                  <p:iterate type="lt">
                                    <p:tmPct val="10000"/>
                                  </p:iterate>
                                  <p:childTnLst>
                                    <p:animScale>
                                      <p:cBhvr>
                                        <p:cTn id="6" dur="250" autoRev="1" fill="hold">
                                          <p:stCondLst>
                                            <p:cond delay="0"/>
                                          </p:stCondLst>
                                        </p:cTn>
                                        <p:tgtEl>
                                          <p:spTgt spid="4"/>
                                        </p:tgtEl>
                                      </p:cBhvr>
                                      <p:to x="80000" y="100000"/>
                                    </p:animScale>
                                    <p:anim by="(#ppt_w*0.10)" calcmode="lin" valueType="num">
                                      <p:cBhvr>
                                        <p:cTn id="7" dur="250" autoRev="1" fill="hold">
                                          <p:stCondLst>
                                            <p:cond delay="0"/>
                                          </p:stCondLst>
                                        </p:cTn>
                                        <p:tgtEl>
                                          <p:spTgt spid="4"/>
                                        </p:tgtEl>
                                        <p:attrNameLst>
                                          <p:attrName>ppt_x</p:attrName>
                                        </p:attrNameLst>
                                      </p:cBhvr>
                                    </p:anim>
                                    <p:anim by="(-#ppt_w*0.10)" calcmode="lin" valueType="num">
                                      <p:cBhvr>
                                        <p:cTn id="8" dur="250" autoRev="1" fill="hold">
                                          <p:stCondLst>
                                            <p:cond delay="0"/>
                                          </p:stCondLst>
                                        </p:cTn>
                                        <p:tgtEl>
                                          <p:spTgt spid="4"/>
                                        </p:tgtEl>
                                        <p:attrNameLst>
                                          <p:attrName>ppt_y</p:attrName>
                                        </p:attrNameLst>
                                      </p:cBhvr>
                                    </p:anim>
                                    <p:animRot by="-480000">
                                      <p:cBhvr>
                                        <p:cTn id="9" dur="250" autoRev="1" fill="hold">
                                          <p:stCondLst>
                                            <p:cond delay="0"/>
                                          </p:stCondLst>
                                        </p:cTn>
                                        <p:tgtEl>
                                          <p:spTgt spid="4"/>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4"/>
                                        </p:tgtEl>
                                        <p:attrNameLst>
                                          <p:attrName>ppt_x</p:attrName>
                                          <p:attrName>ppt_y</p:attrName>
                                        </p:attrNameLst>
                                      </p:cBhvr>
                                    </p:animMotion>
                                    <p:animRot by="1500000">
                                      <p:cBhvr>
                                        <p:cTn id="14" dur="125" fill="hold">
                                          <p:stCondLst>
                                            <p:cond delay="0"/>
                                          </p:stCondLst>
                                        </p:cTn>
                                        <p:tgtEl>
                                          <p:spTgt spid="4"/>
                                        </p:tgtEl>
                                        <p:attrNameLst>
                                          <p:attrName>r</p:attrName>
                                        </p:attrNameLst>
                                      </p:cBhvr>
                                    </p:animRot>
                                    <p:animRot by="-1500000">
                                      <p:cBhvr>
                                        <p:cTn id="15" dur="125" fill="hold">
                                          <p:stCondLst>
                                            <p:cond delay="125"/>
                                          </p:stCondLst>
                                        </p:cTn>
                                        <p:tgtEl>
                                          <p:spTgt spid="4"/>
                                        </p:tgtEl>
                                        <p:attrNameLst>
                                          <p:attrName>r</p:attrName>
                                        </p:attrNameLst>
                                      </p:cBhvr>
                                    </p:animRot>
                                    <p:animRot by="-1500000">
                                      <p:cBhvr>
                                        <p:cTn id="16" dur="125" fill="hold">
                                          <p:stCondLst>
                                            <p:cond delay="250"/>
                                          </p:stCondLst>
                                        </p:cTn>
                                        <p:tgtEl>
                                          <p:spTgt spid="4"/>
                                        </p:tgtEl>
                                        <p:attrNameLst>
                                          <p:attrName>r</p:attrName>
                                        </p:attrNameLst>
                                      </p:cBhvr>
                                    </p:animRot>
                                    <p:animRot by="1500000">
                                      <p:cBhvr>
                                        <p:cTn id="17"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173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9768" y="5212080"/>
            <a:ext cx="7772400" cy="1051560"/>
          </a:xfrm>
        </p:spPr>
        <p:txBody>
          <a:bodyPr>
            <a:normAutofit fontScale="90000"/>
          </a:bodyPr>
          <a:lstStyle/>
          <a:p>
            <a:pPr algn="ctr"/>
            <a:r>
              <a:rPr lang="en-US" b="1" dirty="0" smtClean="0">
                <a:solidFill>
                  <a:srgbClr val="000090"/>
                </a:solidFill>
                <a:latin typeface="PC Lines and Loops"/>
                <a:cs typeface="PC Lines and Loops"/>
              </a:rPr>
              <a:t>The Liberty Bell is in Philadelphia, Pennsylvania.</a:t>
            </a:r>
            <a:endParaRPr lang="en-US" b="1" dirty="0">
              <a:solidFill>
                <a:srgbClr val="000090"/>
              </a:solidFill>
              <a:latin typeface="PC Lines and Loops"/>
              <a:cs typeface="PC Lines and Loops"/>
            </a:endParaRPr>
          </a:p>
        </p:txBody>
      </p:sp>
      <p:pic>
        <p:nvPicPr>
          <p:cNvPr id="4" name="Picture 3" descr="pennsylvania-map.gif"/>
          <p:cNvPicPr>
            <a:picLocks noChangeAspect="1"/>
          </p:cNvPicPr>
          <p:nvPr/>
        </p:nvPicPr>
        <p:blipFill>
          <a:blip r:embed="rId2"/>
          <a:stretch>
            <a:fillRect/>
          </a:stretch>
        </p:blipFill>
        <p:spPr>
          <a:xfrm>
            <a:off x="0" y="0"/>
            <a:ext cx="5715000" cy="4814125"/>
          </a:xfrm>
          <a:prstGeom prst="rect">
            <a:avLst/>
          </a:prstGeom>
        </p:spPr>
      </p:pic>
      <p:cxnSp>
        <p:nvCxnSpPr>
          <p:cNvPr id="6" name="Straight Connector 5"/>
          <p:cNvCxnSpPr/>
          <p:nvPr/>
        </p:nvCxnSpPr>
        <p:spPr>
          <a:xfrm flipV="1">
            <a:off x="5410200" y="2971800"/>
            <a:ext cx="1219200" cy="45720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liberty_bell_1.jpg"/>
          <p:cNvPicPr>
            <a:picLocks noChangeAspect="1"/>
          </p:cNvPicPr>
          <p:nvPr/>
        </p:nvPicPr>
        <p:blipFill>
          <a:blip r:embed="rId3"/>
          <a:stretch>
            <a:fillRect/>
          </a:stretch>
        </p:blipFill>
        <p:spPr>
          <a:xfrm>
            <a:off x="6629400" y="1252536"/>
            <a:ext cx="2444290" cy="2371725"/>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9000"/>
          </a:blip>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wordArtVert">
            <a:noAutofit/>
          </a:bodyPr>
          <a:lstStyle/>
          <a:p>
            <a:r>
              <a:rPr lang="en-US" sz="3900" b="1" dirty="0" smtClean="0">
                <a:solidFill>
                  <a:srgbClr val="FF0000"/>
                </a:solidFill>
                <a:latin typeface="PC Americana"/>
                <a:cs typeface="PC Americana"/>
              </a:rPr>
              <a:t>Washington  D.C.</a:t>
            </a:r>
            <a:endParaRPr lang="en-US" sz="3900" b="1" dirty="0">
              <a:solidFill>
                <a:srgbClr val="FF0000"/>
              </a:solidFill>
              <a:latin typeface="PC Americana"/>
              <a:cs typeface="PC Americana"/>
            </a:endParaRPr>
          </a:p>
        </p:txBody>
      </p:sp>
      <p:sp>
        <p:nvSpPr>
          <p:cNvPr id="3" name="Vertical Text Placeholder 2"/>
          <p:cNvSpPr>
            <a:spLocks noGrp="1"/>
          </p:cNvSpPr>
          <p:nvPr>
            <p:ph type="body" orient="vert" idx="1"/>
          </p:nvPr>
        </p:nvSpPr>
        <p:spPr/>
        <p:txBody>
          <a:bodyPr vert="horz"/>
          <a:lstStyle/>
          <a:p>
            <a:pPr algn="ctr"/>
            <a:r>
              <a:rPr lang="en-US" b="1" dirty="0" smtClean="0">
                <a:solidFill>
                  <a:schemeClr val="bg1"/>
                </a:solidFill>
                <a:latin typeface="PC Dangle Star"/>
                <a:cs typeface="PC Dangle Star"/>
              </a:rPr>
              <a:t>Washington D.C. was made the capital of the United States in 1790.  It’s not located in a state but in a special area of land owned by the U.S. government called the District of Columbia.  This city was named after George Washington.</a:t>
            </a:r>
            <a:endParaRPr lang="en-US" b="1" dirty="0">
              <a:solidFill>
                <a:schemeClr val="bg1"/>
              </a:solidFill>
              <a:latin typeface="PC Dangle Star"/>
              <a:cs typeface="PC Dangle Star"/>
            </a:endParaRPr>
          </a:p>
        </p:txBody>
      </p:sp>
      <p:pic>
        <p:nvPicPr>
          <p:cNvPr id="4" name="Picture 3"/>
          <p:cNvPicPr>
            <a:picLocks noChangeAspect="1"/>
          </p:cNvPicPr>
          <p:nvPr/>
        </p:nvPicPr>
        <p:blipFill>
          <a:blip r:embed="rId3"/>
          <a:stretch>
            <a:fillRect/>
          </a:stretch>
        </p:blipFill>
        <p:spPr>
          <a:xfrm>
            <a:off x="-58226" y="1"/>
            <a:ext cx="7753350" cy="68580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800" b="1" dirty="0" smtClean="0">
                <a:solidFill>
                  <a:schemeClr val="bg2">
                    <a:lumMod val="10000"/>
                  </a:schemeClr>
                </a:solidFill>
                <a:latin typeface="PC Thick and Thin"/>
                <a:cs typeface="PC Thick and Thin"/>
              </a:rPr>
              <a:t>The Alamo</a:t>
            </a:r>
            <a:endParaRPr lang="en-US" sz="7800" b="1" dirty="0">
              <a:solidFill>
                <a:schemeClr val="bg2">
                  <a:lumMod val="10000"/>
                </a:schemeClr>
              </a:solidFill>
              <a:latin typeface="PC Thick and Thin"/>
              <a:cs typeface="PC Thick and Thin"/>
            </a:endParaRPr>
          </a:p>
        </p:txBody>
      </p:sp>
      <p:sp>
        <p:nvSpPr>
          <p:cNvPr id="3" name="Content Placeholder 2"/>
          <p:cNvSpPr>
            <a:spLocks noGrp="1"/>
          </p:cNvSpPr>
          <p:nvPr>
            <p:ph sz="half" idx="1"/>
          </p:nvPr>
        </p:nvSpPr>
        <p:spPr/>
        <p:txBody>
          <a:bodyPr/>
          <a:lstStyle/>
          <a:p>
            <a:r>
              <a:rPr lang="en-US" dirty="0" smtClean="0"/>
              <a:t>The Alamo played an important role in the Texas Revolution.  In 1836, Mexican troops attacked the Alamo Mission in San Antonio, TX.  Texans fought fearlessly against the Mexicans for 13 days, but they lost the battle.  Later, the Mexicans were defeated in the Battle of San Jacinto.</a:t>
            </a:r>
            <a:endParaRPr lang="en-US" dirty="0"/>
          </a:p>
        </p:txBody>
      </p:sp>
      <p:pic>
        <p:nvPicPr>
          <p:cNvPr id="5" name="Content Placeholder 4" descr="thealamo.jpg"/>
          <p:cNvPicPr>
            <a:picLocks noGrp="1" noChangeAspect="1"/>
          </p:cNvPicPr>
          <p:nvPr>
            <p:ph sz="half" idx="2"/>
          </p:nvPr>
        </p:nvPicPr>
        <p:blipFill>
          <a:blip r:embed="rId2"/>
          <a:srcRect t="-27653" b="-27653"/>
          <a:stretch>
            <a:fillRect/>
          </a:stretch>
        </p:blipFill>
        <p:spPr>
          <a:xfrm>
            <a:off x="4335332" y="1598222"/>
            <a:ext cx="4374776" cy="5259777"/>
          </a:xfr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bg2">
                    <a:lumMod val="10000"/>
                  </a:schemeClr>
                </a:solidFill>
                <a:latin typeface="PC Lines and Loops"/>
                <a:cs typeface="PC Lines and Loops"/>
              </a:rPr>
              <a:t>The Alamo is located in San Antonio, Texas.</a:t>
            </a:r>
            <a:endParaRPr lang="en-US" b="1" dirty="0">
              <a:solidFill>
                <a:schemeClr val="bg2">
                  <a:lumMod val="10000"/>
                </a:schemeClr>
              </a:solidFill>
              <a:latin typeface="PC Lines and Loops"/>
              <a:cs typeface="PC Lines and Loops"/>
            </a:endParaRPr>
          </a:p>
        </p:txBody>
      </p:sp>
      <p:pic>
        <p:nvPicPr>
          <p:cNvPr id="6" name="Content Placeholder 5" descr="Texas map.jpg"/>
          <p:cNvPicPr>
            <a:picLocks noGrp="1" noChangeAspect="1"/>
          </p:cNvPicPr>
          <p:nvPr>
            <p:ph sz="half" idx="1"/>
          </p:nvPr>
        </p:nvPicPr>
        <p:blipFill>
          <a:blip r:embed="rId2"/>
          <a:srcRect t="-14414" b="-14414"/>
          <a:stretch>
            <a:fillRect/>
          </a:stretch>
        </p:blipFill>
        <p:spPr>
          <a:xfrm>
            <a:off x="2560320" y="1598222"/>
            <a:ext cx="6149788" cy="5259778"/>
          </a:xfrm>
        </p:spPr>
      </p:pic>
      <p:cxnSp>
        <p:nvCxnSpPr>
          <p:cNvPr id="8" name="Straight Connector 7"/>
          <p:cNvCxnSpPr/>
          <p:nvPr/>
        </p:nvCxnSpPr>
        <p:spPr>
          <a:xfrm rot="10800000">
            <a:off x="1981200" y="3886200"/>
            <a:ext cx="4343400" cy="9906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9" name="Picture 8" descr="thealamo.jpg"/>
          <p:cNvPicPr>
            <a:picLocks noChangeAspect="1"/>
          </p:cNvPicPr>
          <p:nvPr/>
        </p:nvPicPr>
        <p:blipFill>
          <a:blip r:embed="rId3"/>
          <a:stretch>
            <a:fillRect/>
          </a:stretch>
        </p:blipFill>
        <p:spPr>
          <a:xfrm>
            <a:off x="284163" y="3200399"/>
            <a:ext cx="2276157" cy="1676401"/>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1661" y="4724400"/>
            <a:ext cx="5691651" cy="533400"/>
          </a:xfrm>
        </p:spPr>
        <p:txBody>
          <a:bodyPr>
            <a:normAutofit/>
          </a:bodyPr>
          <a:lstStyle/>
          <a:p>
            <a:pPr algn="ctr"/>
            <a:r>
              <a:rPr lang="en-US" dirty="0" smtClean="0">
                <a:latin typeface="PC Lorisans"/>
                <a:cs typeface="PC Lorisans"/>
              </a:rPr>
              <a:t>The Bald Eagle</a:t>
            </a:r>
            <a:endParaRPr lang="en-US" dirty="0">
              <a:latin typeface="PC Lorisans"/>
              <a:cs typeface="PC Lorisans"/>
            </a:endParaRPr>
          </a:p>
        </p:txBody>
      </p:sp>
      <p:pic>
        <p:nvPicPr>
          <p:cNvPr id="9" name="Picture Placeholder 8" descr="bald_eagle.jpg"/>
          <p:cNvPicPr>
            <a:picLocks noGrp="1" noChangeAspect="1"/>
          </p:cNvPicPr>
          <p:nvPr>
            <p:ph type="pic" idx="1"/>
          </p:nvPr>
        </p:nvPicPr>
        <p:blipFill>
          <a:blip r:embed="rId2"/>
          <a:srcRect l="-5213" r="-5213"/>
          <a:stretch>
            <a:fillRect/>
          </a:stretch>
        </p:blipFill>
        <p:spPr>
          <a:xfrm>
            <a:off x="3021013" y="457200"/>
            <a:ext cx="5834062" cy="3962400"/>
          </a:xfrm>
        </p:spPr>
      </p:pic>
      <p:sp>
        <p:nvSpPr>
          <p:cNvPr id="4" name="Text Placeholder 3"/>
          <p:cNvSpPr>
            <a:spLocks noGrp="1"/>
          </p:cNvSpPr>
          <p:nvPr>
            <p:ph type="body" sz="half" idx="2"/>
          </p:nvPr>
        </p:nvSpPr>
        <p:spPr>
          <a:xfrm>
            <a:off x="3069805" y="5257800"/>
            <a:ext cx="5653507" cy="914400"/>
          </a:xfrm>
        </p:spPr>
        <p:txBody>
          <a:bodyPr>
            <a:noAutofit/>
          </a:bodyPr>
          <a:lstStyle/>
          <a:p>
            <a:r>
              <a:rPr lang="en-US" sz="1600" dirty="0" smtClean="0"/>
              <a:t>The bald eagle is our national bird and the only bird unique to North America.  They are found throughout most of North America from Alaska and Canada to northern Mexico.  About half of the world’s 70,000 bald eagles live in Alaska.</a:t>
            </a:r>
            <a:endParaRPr lang="en-US" sz="1600" dirty="0"/>
          </a:p>
        </p:txBody>
      </p:sp>
      <p:pic>
        <p:nvPicPr>
          <p:cNvPr id="10" name="Picture Placeholder 9" descr="Rangemap__Bald_Eagle_550x400.jpg"/>
          <p:cNvPicPr>
            <a:picLocks noGrp="1" noChangeAspect="1"/>
          </p:cNvPicPr>
          <p:nvPr>
            <p:ph type="pic" idx="13"/>
          </p:nvPr>
        </p:nvPicPr>
        <p:blipFill>
          <a:blip r:embed="rId3"/>
          <a:srcRect t="-23057" b="-23057"/>
          <a:stretch>
            <a:fillRect/>
          </a:stretch>
        </p:blipFill>
        <p:spPr>
          <a:xfrm>
            <a:off x="284164" y="0"/>
            <a:ext cx="2736850" cy="3364992"/>
          </a:xfrm>
        </p:spPr>
      </p:pic>
      <p:sp>
        <p:nvSpPr>
          <p:cNvPr id="8" name="TextBox 7"/>
          <p:cNvSpPr txBox="1"/>
          <p:nvPr/>
        </p:nvSpPr>
        <p:spPr>
          <a:xfrm>
            <a:off x="284164" y="3364992"/>
            <a:ext cx="2736850" cy="2585323"/>
          </a:xfrm>
          <a:prstGeom prst="rect">
            <a:avLst/>
          </a:prstGeom>
          <a:noFill/>
        </p:spPr>
        <p:txBody>
          <a:bodyPr wrap="square" rtlCol="0">
            <a:spAutoFit/>
          </a:bodyPr>
          <a:lstStyle/>
          <a:p>
            <a:r>
              <a:rPr lang="en-US" dirty="0" smtClean="0"/>
              <a:t>You can find the bald eagle on the backs of our gold coins, silver dollar, half dollar, and quarter.  It represents freedom and was chosen as our symbol because of its long life, strength, and majestic looks.</a:t>
            </a:r>
            <a:endParaRPr lang="en-US" dirty="0"/>
          </a:p>
        </p:txBody>
      </p:sp>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400" b="1" dirty="0" smtClean="0">
                <a:solidFill>
                  <a:srgbClr val="CCFFCC"/>
                </a:solidFill>
                <a:latin typeface="PC Campus"/>
                <a:cs typeface="PC Campus"/>
              </a:rPr>
              <a:t>NEBRASKA!!!</a:t>
            </a:r>
            <a:endParaRPr lang="en-US" sz="7400" b="1" dirty="0">
              <a:solidFill>
                <a:srgbClr val="CCFFCC"/>
              </a:solidFill>
              <a:latin typeface="PC Campus"/>
              <a:cs typeface="PC Campus"/>
            </a:endParaRPr>
          </a:p>
        </p:txBody>
      </p:sp>
      <p:pic>
        <p:nvPicPr>
          <p:cNvPr id="3" name="Picture 2" descr="nebraska.jpg"/>
          <p:cNvPicPr>
            <a:picLocks noChangeAspect="1"/>
          </p:cNvPicPr>
          <p:nvPr/>
        </p:nvPicPr>
        <p:blipFill>
          <a:blip r:embed="rId2"/>
          <a:stretch>
            <a:fillRect/>
          </a:stretch>
        </p:blipFill>
        <p:spPr>
          <a:xfrm>
            <a:off x="284163" y="1929384"/>
            <a:ext cx="6573837" cy="4547616"/>
          </a:xfrm>
          <a:prstGeom prst="rect">
            <a:avLst/>
          </a:prstGeom>
        </p:spPr>
      </p:pic>
      <p:sp>
        <p:nvSpPr>
          <p:cNvPr id="4" name="TextBox 3"/>
          <p:cNvSpPr txBox="1"/>
          <p:nvPr/>
        </p:nvSpPr>
        <p:spPr>
          <a:xfrm>
            <a:off x="6858000" y="1929384"/>
            <a:ext cx="2286000" cy="3046988"/>
          </a:xfrm>
          <a:prstGeom prst="rect">
            <a:avLst/>
          </a:prstGeom>
          <a:noFill/>
        </p:spPr>
        <p:txBody>
          <a:bodyPr wrap="square" rtlCol="0">
            <a:spAutoFit/>
          </a:bodyPr>
          <a:lstStyle/>
          <a:p>
            <a:r>
              <a:rPr lang="en-US" sz="2400" dirty="0" smtClean="0">
                <a:solidFill>
                  <a:schemeClr val="bg1"/>
                </a:solidFill>
                <a:latin typeface="PC Campus"/>
                <a:cs typeface="PC Campus"/>
              </a:rPr>
              <a:t>NE became the 37</a:t>
            </a:r>
            <a:r>
              <a:rPr lang="en-US" sz="2400" baseline="30000" dirty="0" smtClean="0">
                <a:solidFill>
                  <a:schemeClr val="bg1"/>
                </a:solidFill>
                <a:latin typeface="PC Campus"/>
                <a:cs typeface="PC Campus"/>
              </a:rPr>
              <a:t>th</a:t>
            </a:r>
            <a:r>
              <a:rPr lang="en-US" sz="2400" dirty="0" smtClean="0">
                <a:solidFill>
                  <a:schemeClr val="bg1"/>
                </a:solidFill>
                <a:latin typeface="PC Campus"/>
                <a:cs typeface="PC Campus"/>
              </a:rPr>
              <a:t> state of the USA on March 1, 1867.  Lincoln became the capital of the state on July 29</a:t>
            </a:r>
            <a:r>
              <a:rPr lang="en-US" sz="2400" baseline="30000" dirty="0" smtClean="0">
                <a:solidFill>
                  <a:schemeClr val="bg1"/>
                </a:solidFill>
                <a:latin typeface="PC Campus"/>
                <a:cs typeface="PC Campus"/>
              </a:rPr>
              <a:t>th</a:t>
            </a:r>
            <a:r>
              <a:rPr lang="en-US" sz="2400" dirty="0" smtClean="0">
                <a:solidFill>
                  <a:schemeClr val="bg1"/>
                </a:solidFill>
                <a:latin typeface="PC Campus"/>
                <a:cs typeface="PC Campus"/>
              </a:rPr>
              <a:t>.</a:t>
            </a:r>
            <a:endParaRPr lang="en-US" sz="2400" dirty="0">
              <a:solidFill>
                <a:schemeClr val="bg1"/>
              </a:solidFill>
              <a:latin typeface="PC Campus"/>
              <a:cs typeface="PC Campus"/>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941" y="692524"/>
            <a:ext cx="4069080" cy="606238"/>
          </a:xfrm>
        </p:spPr>
        <p:txBody>
          <a:bodyPr/>
          <a:lstStyle/>
          <a:p>
            <a:r>
              <a:rPr lang="en-US" dirty="0" smtClean="0">
                <a:solidFill>
                  <a:srgbClr val="000000"/>
                </a:solidFill>
              </a:rPr>
              <a:t>Fun Nebraska Facts</a:t>
            </a:r>
            <a:endParaRPr lang="en-US" dirty="0">
              <a:solidFill>
                <a:srgbClr val="000000"/>
              </a:solidFill>
            </a:endParaRPr>
          </a:p>
        </p:txBody>
      </p:sp>
      <p:pic>
        <p:nvPicPr>
          <p:cNvPr id="5" name="Content Placeholder 4" descr="kool_aid.jpg"/>
          <p:cNvPicPr>
            <a:picLocks noGrp="1" noChangeAspect="1"/>
          </p:cNvPicPr>
          <p:nvPr>
            <p:ph idx="1"/>
          </p:nvPr>
        </p:nvPicPr>
        <p:blipFill>
          <a:blip r:embed="rId2"/>
          <a:srcRect l="-2495" r="-2495"/>
          <a:stretch>
            <a:fillRect/>
          </a:stretch>
        </p:blipFill>
        <p:spPr>
          <a:xfrm>
            <a:off x="4805979" y="823118"/>
            <a:ext cx="4069080" cy="5211763"/>
          </a:xfrm>
        </p:spPr>
      </p:pic>
      <p:sp>
        <p:nvSpPr>
          <p:cNvPr id="4" name="Text Placeholder 3"/>
          <p:cNvSpPr>
            <a:spLocks noGrp="1"/>
          </p:cNvSpPr>
          <p:nvPr>
            <p:ph type="body" sz="half" idx="2"/>
          </p:nvPr>
        </p:nvSpPr>
        <p:spPr>
          <a:xfrm>
            <a:off x="268941" y="1401762"/>
            <a:ext cx="4069080" cy="5075237"/>
          </a:xfrm>
        </p:spPr>
        <p:txBody>
          <a:bodyPr>
            <a:noAutofit/>
          </a:bodyPr>
          <a:lstStyle/>
          <a:p>
            <a:pPr algn="l">
              <a:buClr>
                <a:srgbClr val="CCFFCC"/>
              </a:buClr>
              <a:buFont typeface="Arial"/>
              <a:buChar char="•"/>
            </a:pPr>
            <a:r>
              <a:rPr lang="en-US" b="1" dirty="0" smtClean="0">
                <a:solidFill>
                  <a:srgbClr val="CCFFCC"/>
                </a:solidFill>
                <a:latin typeface="Comic Sans MS"/>
                <a:cs typeface="Comic Sans MS"/>
              </a:rPr>
              <a:t>In 1927, Edwin E. Perkins from Hastings, NE, invented Kool-Aid.</a:t>
            </a:r>
          </a:p>
          <a:p>
            <a:pPr algn="l">
              <a:buClr>
                <a:srgbClr val="CCFFCC"/>
              </a:buClr>
              <a:buFont typeface="Arial"/>
              <a:buChar char="•"/>
            </a:pPr>
            <a:r>
              <a:rPr lang="en-US" b="1" dirty="0" smtClean="0">
                <a:solidFill>
                  <a:srgbClr val="CCFFCC"/>
                </a:solidFill>
                <a:latin typeface="Comic Sans MS"/>
                <a:cs typeface="Comic Sans MS"/>
              </a:rPr>
              <a:t>The nickname of NE used to be “Tree Planter’s State” but changed to the “Cornhusker State” in 1945.</a:t>
            </a:r>
          </a:p>
          <a:p>
            <a:pPr algn="l">
              <a:buClr>
                <a:srgbClr val="CCFFCC"/>
              </a:buClr>
              <a:buFont typeface="Arial"/>
              <a:buChar char="•"/>
            </a:pPr>
            <a:r>
              <a:rPr lang="en-US" b="1" dirty="0" smtClean="0">
                <a:solidFill>
                  <a:srgbClr val="CCFFCC"/>
                </a:solidFill>
                <a:latin typeface="Comic Sans MS"/>
                <a:cs typeface="Comic Sans MS"/>
              </a:rPr>
              <a:t>State Insect: Honeybee</a:t>
            </a:r>
          </a:p>
          <a:p>
            <a:pPr algn="l">
              <a:buClr>
                <a:srgbClr val="CCFFCC"/>
              </a:buClr>
              <a:buFont typeface="Arial"/>
              <a:buChar char="•"/>
            </a:pPr>
            <a:r>
              <a:rPr lang="en-US" b="1" dirty="0" smtClean="0">
                <a:solidFill>
                  <a:srgbClr val="CCFFCC"/>
                </a:solidFill>
                <a:latin typeface="Comic Sans MS"/>
                <a:cs typeface="Comic Sans MS"/>
              </a:rPr>
              <a:t>State Flower: Goldenrod</a:t>
            </a:r>
          </a:p>
          <a:p>
            <a:pPr algn="l">
              <a:buClr>
                <a:srgbClr val="CCFFCC"/>
              </a:buClr>
              <a:buFont typeface="Arial"/>
              <a:buChar char="•"/>
            </a:pPr>
            <a:r>
              <a:rPr lang="en-US" b="1" dirty="0" smtClean="0">
                <a:solidFill>
                  <a:srgbClr val="CCFFCC"/>
                </a:solidFill>
                <a:latin typeface="Comic Sans MS"/>
                <a:cs typeface="Comic Sans MS"/>
              </a:rPr>
              <a:t>The Reuben Sandwich was invented in NE.</a:t>
            </a:r>
          </a:p>
          <a:p>
            <a:pPr algn="l">
              <a:buClr>
                <a:srgbClr val="CCFFCC"/>
              </a:buClr>
              <a:buFont typeface="Arial"/>
              <a:buChar char="•"/>
            </a:pPr>
            <a:r>
              <a:rPr lang="en-US" b="1" dirty="0" smtClean="0">
                <a:solidFill>
                  <a:srgbClr val="CCFFCC"/>
                </a:solidFill>
                <a:latin typeface="Comic Sans MS"/>
                <a:cs typeface="Comic Sans MS"/>
              </a:rPr>
              <a:t>NE has more miles of river than any other state</a:t>
            </a:r>
          </a:p>
          <a:p>
            <a:pPr algn="l">
              <a:buClr>
                <a:srgbClr val="CCFFCC"/>
              </a:buClr>
              <a:buFont typeface="Arial"/>
              <a:buChar char="•"/>
            </a:pPr>
            <a:r>
              <a:rPr lang="en-US" b="1" dirty="0" smtClean="0">
                <a:solidFill>
                  <a:srgbClr val="CCFFCC"/>
                </a:solidFill>
                <a:latin typeface="Comic Sans MS"/>
                <a:cs typeface="Comic Sans MS"/>
              </a:rPr>
              <a:t>In 1950, NE became the home of the College World Series.</a:t>
            </a:r>
          </a:p>
        </p:txBody>
      </p:sp>
      <p:pic>
        <p:nvPicPr>
          <p:cNvPr id="7" name="Picture 6" descr="Nebraska Cornhuskers.png"/>
          <p:cNvPicPr>
            <a:picLocks noChangeAspect="1"/>
          </p:cNvPicPr>
          <p:nvPr/>
        </p:nvPicPr>
        <p:blipFill>
          <a:blip r:embed="rId3"/>
          <a:stretch>
            <a:fillRect/>
          </a:stretch>
        </p:blipFill>
        <p:spPr>
          <a:xfrm>
            <a:off x="4152900" y="954881"/>
            <a:ext cx="4991100" cy="5080000"/>
          </a:xfrm>
          <a:prstGeom prst="rect">
            <a:avLst/>
          </a:prstGeom>
        </p:spPr>
      </p:pic>
      <p:pic>
        <p:nvPicPr>
          <p:cNvPr id="8" name="Picture 7" descr="honeybee.jpg"/>
          <p:cNvPicPr>
            <a:picLocks noChangeAspect="1"/>
          </p:cNvPicPr>
          <p:nvPr/>
        </p:nvPicPr>
        <p:blipFill>
          <a:blip r:embed="rId4"/>
          <a:stretch>
            <a:fillRect/>
          </a:stretch>
        </p:blipFill>
        <p:spPr>
          <a:xfrm>
            <a:off x="4152900" y="823118"/>
            <a:ext cx="4805978" cy="5211763"/>
          </a:xfrm>
          <a:prstGeom prst="rect">
            <a:avLst/>
          </a:prstGeom>
        </p:spPr>
      </p:pic>
      <p:pic>
        <p:nvPicPr>
          <p:cNvPr id="9" name="Picture 8" descr="goldenrod2.jpg"/>
          <p:cNvPicPr>
            <a:picLocks noChangeAspect="1"/>
          </p:cNvPicPr>
          <p:nvPr/>
        </p:nvPicPr>
        <p:blipFill>
          <a:blip r:embed="rId5"/>
          <a:stretch>
            <a:fillRect/>
          </a:stretch>
        </p:blipFill>
        <p:spPr>
          <a:xfrm>
            <a:off x="4152900" y="856644"/>
            <a:ext cx="4805979" cy="5178237"/>
          </a:xfrm>
          <a:prstGeom prst="rect">
            <a:avLst/>
          </a:prstGeom>
        </p:spPr>
      </p:pic>
      <p:pic>
        <p:nvPicPr>
          <p:cNvPr id="10" name="Picture 9" descr="Reuben.jpg"/>
          <p:cNvPicPr>
            <a:picLocks noChangeAspect="1"/>
          </p:cNvPicPr>
          <p:nvPr/>
        </p:nvPicPr>
        <p:blipFill>
          <a:blip r:embed="rId6"/>
          <a:stretch>
            <a:fillRect/>
          </a:stretch>
        </p:blipFill>
        <p:spPr>
          <a:xfrm>
            <a:off x="4333782" y="692524"/>
            <a:ext cx="4695918" cy="5505964"/>
          </a:xfrm>
          <a:prstGeom prst="rect">
            <a:avLst/>
          </a:prstGeom>
        </p:spPr>
      </p:pic>
      <p:pic>
        <p:nvPicPr>
          <p:cNvPr id="11" name="Picture 10" descr="nebraska-rivers-map.gif"/>
          <p:cNvPicPr>
            <a:picLocks noChangeAspect="1"/>
          </p:cNvPicPr>
          <p:nvPr/>
        </p:nvPicPr>
        <p:blipFill>
          <a:blip r:embed="rId7"/>
          <a:stretch>
            <a:fillRect/>
          </a:stretch>
        </p:blipFill>
        <p:spPr>
          <a:xfrm>
            <a:off x="3505200" y="2590800"/>
            <a:ext cx="5524500" cy="2965726"/>
          </a:xfrm>
          <a:prstGeom prst="rect">
            <a:avLst/>
          </a:prstGeom>
        </p:spPr>
      </p:pic>
      <p:pic>
        <p:nvPicPr>
          <p:cNvPr id="12" name="Picture 11" descr="College_World_Series_2006_-_Finals_Game_2_opening.jpg"/>
          <p:cNvPicPr>
            <a:picLocks noChangeAspect="1"/>
          </p:cNvPicPr>
          <p:nvPr/>
        </p:nvPicPr>
        <p:blipFill>
          <a:blip r:embed="rId8"/>
          <a:stretch>
            <a:fillRect/>
          </a:stretch>
        </p:blipFill>
        <p:spPr>
          <a:xfrm>
            <a:off x="4338020" y="692523"/>
            <a:ext cx="4805979" cy="5505965"/>
          </a:xfrm>
          <a:prstGeom prst="rect">
            <a:avLst/>
          </a:prstGeo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 presetClass="entr" presetSubtype="4" accel="50000" decel="5000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0" fill="hold"/>
                                        <p:tgtEl>
                                          <p:spTgt spid="7"/>
                                        </p:tgtEl>
                                        <p:attrNameLst>
                                          <p:attrName>ppt_x</p:attrName>
                                        </p:attrNameLst>
                                      </p:cBhvr>
                                      <p:tavLst>
                                        <p:tav tm="0">
                                          <p:val>
                                            <p:strVal val="#ppt_x"/>
                                          </p:val>
                                        </p:tav>
                                        <p:tav tm="100000">
                                          <p:val>
                                            <p:strVal val="#ppt_x"/>
                                          </p:val>
                                        </p:tav>
                                      </p:tavLst>
                                    </p:anim>
                                    <p:anim calcmode="lin" valueType="num">
                                      <p:cBhvr additive="base">
                                        <p:cTn id="13" dur="50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0"/>
                            </p:stCondLst>
                            <p:childTnLst>
                              <p:par>
                                <p:cTn id="15" presetID="2" presetClass="entr" presetSubtype="4" accel="50000" decel="5000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0" fill="hold"/>
                                        <p:tgtEl>
                                          <p:spTgt spid="8"/>
                                        </p:tgtEl>
                                        <p:attrNameLst>
                                          <p:attrName>ppt_x</p:attrName>
                                        </p:attrNameLst>
                                      </p:cBhvr>
                                      <p:tavLst>
                                        <p:tav tm="0">
                                          <p:val>
                                            <p:strVal val="#ppt_x"/>
                                          </p:val>
                                        </p:tav>
                                        <p:tav tm="100000">
                                          <p:val>
                                            <p:strVal val="#ppt_x"/>
                                          </p:val>
                                        </p:tav>
                                      </p:tavLst>
                                    </p:anim>
                                    <p:anim calcmode="lin" valueType="num">
                                      <p:cBhvr additive="base">
                                        <p:cTn id="18" dur="50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0"/>
                            </p:stCondLst>
                            <p:childTnLst>
                              <p:par>
                                <p:cTn id="20" presetID="2" presetClass="entr" presetSubtype="4" accel="50000" decel="5000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0" fill="hold"/>
                                        <p:tgtEl>
                                          <p:spTgt spid="9"/>
                                        </p:tgtEl>
                                        <p:attrNameLst>
                                          <p:attrName>ppt_x</p:attrName>
                                        </p:attrNameLst>
                                      </p:cBhvr>
                                      <p:tavLst>
                                        <p:tav tm="0">
                                          <p:val>
                                            <p:strVal val="#ppt_x"/>
                                          </p:val>
                                        </p:tav>
                                        <p:tav tm="100000">
                                          <p:val>
                                            <p:strVal val="#ppt_x"/>
                                          </p:val>
                                        </p:tav>
                                      </p:tavLst>
                                    </p:anim>
                                    <p:anim calcmode="lin" valueType="num">
                                      <p:cBhvr additive="base">
                                        <p:cTn id="23" dur="50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0"/>
                            </p:stCondLst>
                            <p:childTnLst>
                              <p:par>
                                <p:cTn id="25" presetID="2" presetClass="entr" presetSubtype="4" accel="50000" decel="5000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0" fill="hold"/>
                                        <p:tgtEl>
                                          <p:spTgt spid="10"/>
                                        </p:tgtEl>
                                        <p:attrNameLst>
                                          <p:attrName>ppt_x</p:attrName>
                                        </p:attrNameLst>
                                      </p:cBhvr>
                                      <p:tavLst>
                                        <p:tav tm="0">
                                          <p:val>
                                            <p:strVal val="#ppt_x"/>
                                          </p:val>
                                        </p:tav>
                                        <p:tav tm="100000">
                                          <p:val>
                                            <p:strVal val="#ppt_x"/>
                                          </p:val>
                                        </p:tav>
                                      </p:tavLst>
                                    </p:anim>
                                    <p:anim calcmode="lin" valueType="num">
                                      <p:cBhvr additive="base">
                                        <p:cTn id="28" dur="50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25000"/>
                            </p:stCondLst>
                            <p:childTnLst>
                              <p:par>
                                <p:cTn id="30" presetID="2" presetClass="entr" presetSubtype="4" accel="50000" decel="5000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0" fill="hold"/>
                                        <p:tgtEl>
                                          <p:spTgt spid="11"/>
                                        </p:tgtEl>
                                        <p:attrNameLst>
                                          <p:attrName>ppt_x</p:attrName>
                                        </p:attrNameLst>
                                      </p:cBhvr>
                                      <p:tavLst>
                                        <p:tav tm="0">
                                          <p:val>
                                            <p:strVal val="#ppt_x"/>
                                          </p:val>
                                        </p:tav>
                                        <p:tav tm="100000">
                                          <p:val>
                                            <p:strVal val="#ppt_x"/>
                                          </p:val>
                                        </p:tav>
                                      </p:tavLst>
                                    </p:anim>
                                    <p:anim calcmode="lin" valueType="num">
                                      <p:cBhvr additive="base">
                                        <p:cTn id="33" dur="50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0000"/>
                            </p:stCondLst>
                            <p:childTnLst>
                              <p:par>
                                <p:cTn id="35" presetID="2" presetClass="entr" presetSubtype="4" accel="50000" decel="5000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0" fill="hold"/>
                                        <p:tgtEl>
                                          <p:spTgt spid="12"/>
                                        </p:tgtEl>
                                        <p:attrNameLst>
                                          <p:attrName>ppt_x</p:attrName>
                                        </p:attrNameLst>
                                      </p:cBhvr>
                                      <p:tavLst>
                                        <p:tav tm="0">
                                          <p:val>
                                            <p:strVal val="#ppt_x"/>
                                          </p:val>
                                        </p:tav>
                                        <p:tav tm="100000">
                                          <p:val>
                                            <p:strVal val="#ppt_x"/>
                                          </p:val>
                                        </p:tav>
                                      </p:tavLst>
                                    </p:anim>
                                    <p:anim calcmode="lin" valueType="num">
                                      <p:cBhvr additive="base">
                                        <p:cTn id="38"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15416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300" dirty="0" smtClean="0">
                <a:ln>
                  <a:solidFill>
                    <a:schemeClr val="bg1"/>
                  </a:solidFill>
                </a:ln>
              </a:rPr>
              <a:t>Washington D.C. is filled with many famous landmarks like the White House, the Lincoln Memorial, the Washington Monument, and the Thomas Jefferson Memorial.</a:t>
            </a:r>
            <a:endParaRPr lang="en-US" sz="2300" dirty="0">
              <a:ln>
                <a:solidFill>
                  <a:schemeClr val="bg1"/>
                </a:solidFill>
              </a:ln>
            </a:endParaRPr>
          </a:p>
        </p:txBody>
      </p:sp>
      <p:pic>
        <p:nvPicPr>
          <p:cNvPr id="3" name="Picture 2"/>
          <p:cNvPicPr>
            <a:picLocks noChangeAspect="1"/>
          </p:cNvPicPr>
          <p:nvPr/>
        </p:nvPicPr>
        <p:blipFill>
          <a:blip r:embed="rId2"/>
          <a:stretch>
            <a:fillRect/>
          </a:stretch>
        </p:blipFill>
        <p:spPr>
          <a:xfrm>
            <a:off x="0" y="1508105"/>
            <a:ext cx="4222750" cy="3378200"/>
          </a:xfrm>
          <a:prstGeom prst="rect">
            <a:avLst/>
          </a:prstGeom>
        </p:spPr>
      </p:pic>
      <p:pic>
        <p:nvPicPr>
          <p:cNvPr id="5" name="Picture 4"/>
          <p:cNvPicPr>
            <a:picLocks noChangeAspect="1"/>
          </p:cNvPicPr>
          <p:nvPr/>
        </p:nvPicPr>
        <p:blipFill>
          <a:blip r:embed="rId3"/>
          <a:stretch>
            <a:fillRect/>
          </a:stretch>
        </p:blipFill>
        <p:spPr>
          <a:xfrm>
            <a:off x="4222750" y="1508106"/>
            <a:ext cx="4921249" cy="3532664"/>
          </a:xfrm>
          <a:prstGeom prst="rect">
            <a:avLst/>
          </a:prstGeom>
        </p:spPr>
      </p:pic>
      <p:pic>
        <p:nvPicPr>
          <p:cNvPr id="6" name="Picture 5"/>
          <p:cNvPicPr>
            <a:picLocks noChangeAspect="1"/>
          </p:cNvPicPr>
          <p:nvPr/>
        </p:nvPicPr>
        <p:blipFill>
          <a:blip r:embed="rId4"/>
          <a:stretch>
            <a:fillRect/>
          </a:stretch>
        </p:blipFill>
        <p:spPr>
          <a:xfrm>
            <a:off x="2359025" y="1508105"/>
            <a:ext cx="3727450" cy="4973177"/>
          </a:xfrm>
          <a:prstGeom prst="rect">
            <a:avLst/>
          </a:prstGeom>
        </p:spPr>
      </p:pic>
      <p:pic>
        <p:nvPicPr>
          <p:cNvPr id="7" name="Picture 6"/>
          <p:cNvPicPr>
            <a:picLocks noChangeAspect="1"/>
          </p:cNvPicPr>
          <p:nvPr/>
        </p:nvPicPr>
        <p:blipFill>
          <a:blip r:embed="rId5"/>
          <a:stretch>
            <a:fillRect/>
          </a:stretch>
        </p:blipFill>
        <p:spPr>
          <a:xfrm>
            <a:off x="844550" y="1154162"/>
            <a:ext cx="7454900" cy="55626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accel="50000" decel="50000" fill="hold"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xit" presetSubtype="32" fill="hold" nodeType="clickEffect">
                                  <p:stCondLst>
                                    <p:cond delay="0"/>
                                  </p:stCondLst>
                                  <p:childTnLst>
                                    <p:anim calcmode="lin" valueType="num">
                                      <p:cBhvr>
                                        <p:cTn id="21" dur="500"/>
                                        <p:tgtEl>
                                          <p:spTgt spid="5"/>
                                        </p:tgtEl>
                                        <p:attrNameLst>
                                          <p:attrName>ppt_w</p:attrName>
                                        </p:attrNameLst>
                                      </p:cBhvr>
                                      <p:tavLst>
                                        <p:tav tm="0">
                                          <p:val>
                                            <p:strVal val="ppt_w"/>
                                          </p:val>
                                        </p:tav>
                                        <p:tav tm="100000">
                                          <p:val>
                                            <p:fltVal val="0"/>
                                          </p:val>
                                        </p:tav>
                                      </p:tavLst>
                                    </p:anim>
                                    <p:anim calcmode="lin" valueType="num">
                                      <p:cBhvr>
                                        <p:cTn id="22" dur="500"/>
                                        <p:tgtEl>
                                          <p:spTgt spid="5"/>
                                        </p:tgtEl>
                                        <p:attrNameLst>
                                          <p:attrName>ppt_h</p:attrName>
                                        </p:attrNameLst>
                                      </p:cBhvr>
                                      <p:tavLst>
                                        <p:tav tm="0">
                                          <p:val>
                                            <p:strVal val="ppt_h"/>
                                          </p:val>
                                        </p:tav>
                                        <p:tav tm="100000">
                                          <p:val>
                                            <p:fltVal val="0"/>
                                          </p:val>
                                        </p:tav>
                                      </p:tavLst>
                                    </p:anim>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500"/>
                            </p:stCondLst>
                            <p:childTnLst>
                              <p:par>
                                <p:cTn id="25" presetID="37"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6"/>
                                        </p:tgtEl>
                                      </p:cBhvr>
                                    </p:animEffect>
                                    <p:anim calcmode="lin" valueType="num">
                                      <p:cBhvr>
                                        <p:cTn id="35" dur="1000"/>
                                        <p:tgtEl>
                                          <p:spTgt spid="6"/>
                                        </p:tgtEl>
                                        <p:attrNameLst>
                                          <p:attrName>ppt_x</p:attrName>
                                        </p:attrNameLst>
                                      </p:cBhvr>
                                      <p:tavLst>
                                        <p:tav tm="0">
                                          <p:val>
                                            <p:strVal val="ppt_x"/>
                                          </p:val>
                                        </p:tav>
                                        <p:tav tm="100000">
                                          <p:val>
                                            <p:strVal val="ppt_x"/>
                                          </p:val>
                                        </p:tav>
                                      </p:tavLst>
                                    </p:anim>
                                    <p:anim calcmode="lin" valueType="num">
                                      <p:cBhvr>
                                        <p:cTn id="36" dur="1000"/>
                                        <p:tgtEl>
                                          <p:spTgt spid="6"/>
                                        </p:tgtEl>
                                        <p:attrNameLst>
                                          <p:attrName>ppt_y</p:attrName>
                                        </p:attrNameLst>
                                      </p:cBhvr>
                                      <p:tavLst>
                                        <p:tav tm="0">
                                          <p:val>
                                            <p:strVal val="ppt_y"/>
                                          </p:val>
                                        </p:tav>
                                        <p:tav tm="100000">
                                          <p:val>
                                            <p:strVal val="ppt_y+.1"/>
                                          </p:val>
                                        </p:tav>
                                      </p:tavLst>
                                    </p:anim>
                                    <p:set>
                                      <p:cBhvr>
                                        <p:cTn id="37" dur="1" fill="hold">
                                          <p:stCondLst>
                                            <p:cond delay="999"/>
                                          </p:stCondLst>
                                        </p:cTn>
                                        <p:tgtEl>
                                          <p:spTgt spid="6"/>
                                        </p:tgtEl>
                                        <p:attrNameLst>
                                          <p:attrName>style.visibility</p:attrName>
                                        </p:attrNameLst>
                                      </p:cBhvr>
                                      <p:to>
                                        <p:strVal val="hidden"/>
                                      </p:to>
                                    </p:set>
                                  </p:childTnLst>
                                </p:cTn>
                              </p:par>
                            </p:childTnLst>
                          </p:cTn>
                        </p:par>
                        <p:par>
                          <p:cTn id="38" fill="hold">
                            <p:stCondLst>
                              <p:cond delay="1000"/>
                            </p:stCondLst>
                            <p:childTnLst>
                              <p:par>
                                <p:cTn id="39" presetID="8" presetClass="entr" presetSubtype="16"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amond(in)">
                                      <p:cBhvr>
                                        <p:cTn id="4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lum bright="-8000" contrast="32000"/>
          </a:blip>
          <a:stretch>
            <a:fillRect/>
          </a:stretch>
        </p:blipFill>
        <p:spPr>
          <a:xfrm>
            <a:off x="533400" y="28531"/>
            <a:ext cx="7190155" cy="68294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flipH="1">
            <a:off x="8000998" y="609600"/>
            <a:ext cx="523220" cy="6248400"/>
          </a:xfrm>
          <a:prstGeom prst="rect">
            <a:avLst/>
          </a:prstGeom>
        </p:spPr>
        <p:style>
          <a:lnRef idx="3">
            <a:schemeClr val="lt1"/>
          </a:lnRef>
          <a:fillRef idx="1">
            <a:schemeClr val="accent1"/>
          </a:fillRef>
          <a:effectRef idx="1">
            <a:schemeClr val="accent1"/>
          </a:effectRef>
          <a:fontRef idx="minor">
            <a:schemeClr val="lt1"/>
          </a:fontRef>
        </p:style>
        <p:txBody>
          <a:bodyPr vert="wordArtVert" wrap="square" rtlCol="0">
            <a:spAutoFit/>
          </a:bodyPr>
          <a:lstStyle/>
          <a:p>
            <a:pPr algn="ctr"/>
            <a:r>
              <a:rPr lang="en-US" sz="2200" b="1" dirty="0" smtClean="0"/>
              <a:t>Here’s Washington D.C. on the map!</a:t>
            </a:r>
            <a:endParaRPr lang="en-US" sz="2200" b="1"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3071" y="4279393"/>
            <a:ext cx="8360242" cy="673608"/>
          </a:xfrm>
        </p:spPr>
        <p:txBody>
          <a:bodyPr>
            <a:noAutofit/>
          </a:bodyPr>
          <a:lstStyle/>
          <a:p>
            <a:pPr algn="ctr"/>
            <a:r>
              <a:rPr lang="en-US" sz="3600" dirty="0" smtClean="0">
                <a:solidFill>
                  <a:srgbClr val="0000FF"/>
                </a:solidFill>
                <a:latin typeface="PC Kid"/>
                <a:cs typeface="PC Kid"/>
              </a:rPr>
              <a:t>The Statue of Liberty</a:t>
            </a:r>
            <a:endParaRPr lang="en-US" sz="3600" dirty="0">
              <a:solidFill>
                <a:srgbClr val="0000FF"/>
              </a:solidFill>
              <a:latin typeface="PC Kid"/>
              <a:cs typeface="PC Kid"/>
            </a:endParaRPr>
          </a:p>
        </p:txBody>
      </p:sp>
      <p:pic>
        <p:nvPicPr>
          <p:cNvPr id="5" name="Picture Placeholder 4" descr="Statue_of_Liberty,_NY.jpg"/>
          <p:cNvPicPr>
            <a:picLocks noGrp="1" noChangeAspect="1"/>
          </p:cNvPicPr>
          <p:nvPr>
            <p:ph type="pic" idx="1"/>
          </p:nvPr>
        </p:nvPicPr>
        <p:blipFill>
          <a:blip r:embed="rId2"/>
          <a:srcRect l="-34126" r="-34126"/>
          <a:stretch>
            <a:fillRect/>
          </a:stretch>
        </p:blipFill>
        <p:spPr>
          <a:xfrm>
            <a:off x="-838200" y="1"/>
            <a:ext cx="10613835" cy="4279392"/>
          </a:xfrm>
        </p:spPr>
      </p:pic>
      <p:sp>
        <p:nvSpPr>
          <p:cNvPr id="4" name="Text Placeholder 3"/>
          <p:cNvSpPr>
            <a:spLocks noGrp="1"/>
          </p:cNvSpPr>
          <p:nvPr>
            <p:ph type="body" sz="half" idx="2"/>
          </p:nvPr>
        </p:nvSpPr>
        <p:spPr>
          <a:xfrm>
            <a:off x="419099" y="4953002"/>
            <a:ext cx="8304213" cy="1904998"/>
          </a:xfrm>
        </p:spPr>
        <p:txBody>
          <a:bodyPr>
            <a:noAutofit/>
          </a:bodyPr>
          <a:lstStyle/>
          <a:p>
            <a:r>
              <a:rPr lang="en-US" sz="2400" dirty="0" smtClean="0">
                <a:solidFill>
                  <a:srgbClr val="0000FF"/>
                </a:solidFill>
              </a:rPr>
              <a:t>The Statue of Liberty was built in France and was given to the United States as a gift of friendship and freedom.  It is located on Liberty Island in New York Harbor and is made of copper.  The Statue of Liberty stands 302 feet tall and took 10 years to make!  </a:t>
            </a:r>
            <a:endParaRPr lang="en-US" sz="2400" dirty="0">
              <a:solidFill>
                <a:srgbClr val="0000FF"/>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3071" y="5562600"/>
            <a:ext cx="8360242" cy="655318"/>
          </a:xfrm>
        </p:spPr>
        <p:txBody>
          <a:bodyPr>
            <a:noAutofit/>
          </a:bodyPr>
          <a:lstStyle/>
          <a:p>
            <a:pPr algn="ctr"/>
            <a:r>
              <a:rPr lang="en-US" sz="4100" dirty="0" smtClean="0">
                <a:latin typeface="PC Kid"/>
                <a:cs typeface="PC Kid"/>
              </a:rPr>
              <a:t>Here’s a map of New York!</a:t>
            </a:r>
            <a:endParaRPr lang="en-US" sz="4100" dirty="0">
              <a:latin typeface="PC Kid"/>
              <a:cs typeface="PC Kid"/>
            </a:endParaRPr>
          </a:p>
        </p:txBody>
      </p:sp>
      <p:pic>
        <p:nvPicPr>
          <p:cNvPr id="5" name="Picture Placeholder 4" descr="NY map.gif"/>
          <p:cNvPicPr>
            <a:picLocks noGrp="1" noChangeAspect="1"/>
          </p:cNvPicPr>
          <p:nvPr>
            <p:ph type="pic" idx="1"/>
          </p:nvPr>
        </p:nvPicPr>
        <p:blipFill>
          <a:blip r:embed="rId2"/>
          <a:srcRect l="-26866" r="-26866"/>
          <a:stretch>
            <a:fillRect/>
          </a:stretch>
        </p:blipFill>
        <p:spPr>
          <a:xfrm>
            <a:off x="-1295400" y="0"/>
            <a:ext cx="10439400" cy="4809743"/>
          </a:xfrm>
        </p:spPr>
      </p:pic>
      <p:sp>
        <p:nvSpPr>
          <p:cNvPr id="4" name="Text Placeholder 3"/>
          <p:cNvSpPr>
            <a:spLocks noGrp="1"/>
          </p:cNvSpPr>
          <p:nvPr>
            <p:ph type="body" sz="half" idx="2"/>
          </p:nvPr>
        </p:nvSpPr>
        <p:spPr>
          <a:xfrm flipV="1">
            <a:off x="419099" y="6172199"/>
            <a:ext cx="8304213" cy="45719"/>
          </a:xfrm>
        </p:spPr>
        <p:txBody>
          <a:bodyPr>
            <a:normAutofit fontScale="25000" lnSpcReduction="20000"/>
          </a:bodyPr>
          <a:lstStyle/>
          <a:p>
            <a:endParaRPr lang="en-US" dirty="0"/>
          </a:p>
        </p:txBody>
      </p:sp>
      <p:cxnSp>
        <p:nvCxnSpPr>
          <p:cNvPr id="9" name="Straight Arrow Connector 8"/>
          <p:cNvCxnSpPr/>
          <p:nvPr/>
        </p:nvCxnSpPr>
        <p:spPr>
          <a:xfrm rot="10800000" flipV="1">
            <a:off x="5257800" y="2286000"/>
            <a:ext cx="2362200" cy="220980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a:stretch>
            <a:fillRect/>
          </a:stretch>
        </p:blipFill>
        <p:spPr>
          <a:xfrm flipH="1">
            <a:off x="7429500" y="1409700"/>
            <a:ext cx="1714500" cy="1752600"/>
          </a:xfrm>
          <a:prstGeom prst="rect">
            <a:avLst/>
          </a:prstGeom>
        </p:spPr>
      </p:pic>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solidFill>
                  <a:srgbClr val="CCFFCC"/>
                </a:solidFill>
                <a:latin typeface="PC Kid"/>
                <a:cs typeface="PC Kid"/>
              </a:rPr>
              <a:t>The Great Lakes include Lakes Huron, Ontario, Michigan, Erie, and Superior (HOMES).  Together, they make up 1/5 of the world’s supply of fresh water.  </a:t>
            </a:r>
            <a:endParaRPr lang="en-US" sz="2200" dirty="0">
              <a:solidFill>
                <a:srgbClr val="CCFFCC"/>
              </a:solidFill>
              <a:latin typeface="PC Kid"/>
              <a:cs typeface="PC Kid"/>
            </a:endParaRPr>
          </a:p>
        </p:txBody>
      </p:sp>
      <p:sp>
        <p:nvSpPr>
          <p:cNvPr id="3" name="Vertical Text Placeholder 2"/>
          <p:cNvSpPr>
            <a:spLocks noGrp="1"/>
          </p:cNvSpPr>
          <p:nvPr>
            <p:ph type="body" orient="vert" idx="1"/>
          </p:nvPr>
        </p:nvSpPr>
        <p:spPr/>
        <p:txBody>
          <a:bodyPr>
            <a:normAutofit/>
          </a:bodyPr>
          <a:lstStyle/>
          <a:p>
            <a:pPr algn="ctr"/>
            <a:r>
              <a:rPr lang="en-US" sz="4300" dirty="0" smtClean="0">
                <a:solidFill>
                  <a:srgbClr val="CCFFCC"/>
                </a:solidFill>
                <a:latin typeface="PC Kid"/>
                <a:cs typeface="PC Kid"/>
              </a:rPr>
              <a:t>The Great Lakes</a:t>
            </a:r>
            <a:endParaRPr lang="en-US" sz="4300" dirty="0"/>
          </a:p>
        </p:txBody>
      </p:sp>
      <p:pic>
        <p:nvPicPr>
          <p:cNvPr id="4" name="Picture 3" descr="greatlakesmap.gif"/>
          <p:cNvPicPr>
            <a:picLocks noChangeAspect="1"/>
          </p:cNvPicPr>
          <p:nvPr/>
        </p:nvPicPr>
        <p:blipFill>
          <a:blip r:embed="rId2"/>
          <a:stretch>
            <a:fillRect/>
          </a:stretch>
        </p:blipFill>
        <p:spPr>
          <a:xfrm>
            <a:off x="284163" y="2133600"/>
            <a:ext cx="7234237" cy="401320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00" dirty="0" smtClean="0">
                <a:latin typeface="PC Kennedy"/>
                <a:cs typeface="PC Kennedy"/>
              </a:rPr>
              <a:t>The St. Louis Arch</a:t>
            </a:r>
            <a:endParaRPr lang="en-US" sz="4500" dirty="0">
              <a:latin typeface="PC Kennedy"/>
              <a:cs typeface="PC Kennedy"/>
            </a:endParaRPr>
          </a:p>
        </p:txBody>
      </p:sp>
      <p:pic>
        <p:nvPicPr>
          <p:cNvPr id="5" name="Content Placeholder 4" descr="st_louis_arch_1.jpg"/>
          <p:cNvPicPr>
            <a:picLocks noGrp="1" noChangeAspect="1"/>
          </p:cNvPicPr>
          <p:nvPr>
            <p:ph idx="1"/>
          </p:nvPr>
        </p:nvPicPr>
        <p:blipFill>
          <a:blip r:embed="rId2"/>
          <a:srcRect l="-8256" r="-8256"/>
          <a:stretch>
            <a:fillRect/>
          </a:stretch>
        </p:blipFill>
        <p:spPr/>
      </p:pic>
      <p:sp>
        <p:nvSpPr>
          <p:cNvPr id="4" name="Text Placeholder 3"/>
          <p:cNvSpPr>
            <a:spLocks noGrp="1"/>
          </p:cNvSpPr>
          <p:nvPr>
            <p:ph type="body" sz="half" idx="2"/>
          </p:nvPr>
        </p:nvSpPr>
        <p:spPr/>
        <p:txBody>
          <a:bodyPr>
            <a:normAutofit lnSpcReduction="10000"/>
          </a:bodyPr>
          <a:lstStyle/>
          <a:p>
            <a:pPr algn="l">
              <a:buFont typeface="Arial"/>
              <a:buChar char="•"/>
            </a:pPr>
            <a:r>
              <a:rPr lang="en-US" b="1" dirty="0" smtClean="0">
                <a:solidFill>
                  <a:schemeClr val="tx2">
                    <a:lumMod val="50000"/>
                  </a:schemeClr>
                </a:solidFill>
              </a:rPr>
              <a:t>Represents all the pioneers who moved west to build our country from ocean to ocean</a:t>
            </a:r>
          </a:p>
          <a:p>
            <a:pPr algn="l">
              <a:buFont typeface="Arial"/>
              <a:buChar char="•"/>
            </a:pPr>
            <a:r>
              <a:rPr lang="en-US" b="1" dirty="0" smtClean="0">
                <a:solidFill>
                  <a:schemeClr val="tx2">
                    <a:lumMod val="50000"/>
                  </a:schemeClr>
                </a:solidFill>
              </a:rPr>
              <a:t>Designed by </a:t>
            </a:r>
            <a:r>
              <a:rPr lang="en-US" b="1" dirty="0" err="1" smtClean="0">
                <a:solidFill>
                  <a:schemeClr val="tx2">
                    <a:lumMod val="50000"/>
                  </a:schemeClr>
                </a:solidFill>
              </a:rPr>
              <a:t>Eero</a:t>
            </a:r>
            <a:r>
              <a:rPr lang="en-US" b="1" dirty="0" smtClean="0">
                <a:solidFill>
                  <a:schemeClr val="tx2">
                    <a:lumMod val="50000"/>
                  </a:schemeClr>
                </a:solidFill>
              </a:rPr>
              <a:t> Saarinen and completed in 1867</a:t>
            </a:r>
          </a:p>
          <a:p>
            <a:pPr algn="l">
              <a:buFont typeface="Arial"/>
              <a:buChar char="•"/>
            </a:pPr>
            <a:r>
              <a:rPr lang="en-US" b="1" dirty="0" smtClean="0">
                <a:solidFill>
                  <a:schemeClr val="tx2">
                    <a:lumMod val="50000"/>
                  </a:schemeClr>
                </a:solidFill>
              </a:rPr>
              <a:t>Arch stands 630 ft. tall</a:t>
            </a:r>
          </a:p>
          <a:p>
            <a:pPr algn="l">
              <a:buFont typeface="Arial"/>
              <a:buChar char="•"/>
            </a:pPr>
            <a:r>
              <a:rPr lang="en-US" b="1" dirty="0" smtClean="0">
                <a:solidFill>
                  <a:schemeClr val="tx2">
                    <a:lumMod val="50000"/>
                  </a:schemeClr>
                </a:solidFill>
              </a:rPr>
              <a:t>Visitors can enter the Arch from an underground visitor’s center and travel to the top in a 40-passenger tram.</a:t>
            </a:r>
          </a:p>
          <a:p>
            <a:pPr algn="l">
              <a:buFont typeface="Arial"/>
              <a:buChar char="•"/>
            </a:pPr>
            <a:endParaRPr lang="en-US" dirty="0" smtClean="0"/>
          </a:p>
          <a:p>
            <a:pPr algn="l">
              <a:buFont typeface="Arial"/>
              <a:buChar char="•"/>
            </a:pPr>
            <a:endParaRPr lang="en-US"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C Fiesta"/>
                <a:cs typeface="PC Fiesta"/>
              </a:rPr>
              <a:t>Mount Rushmore</a:t>
            </a:r>
            <a:endParaRPr lang="en-US" dirty="0">
              <a:latin typeface="PC Fiesta"/>
              <a:cs typeface="PC Fiesta"/>
            </a:endParaRPr>
          </a:p>
        </p:txBody>
      </p:sp>
      <p:sp>
        <p:nvSpPr>
          <p:cNvPr id="3" name="Text Placeholder 2"/>
          <p:cNvSpPr>
            <a:spLocks noGrp="1"/>
          </p:cNvSpPr>
          <p:nvPr>
            <p:ph type="body" idx="1"/>
          </p:nvPr>
        </p:nvSpPr>
        <p:spPr/>
        <p:txBody>
          <a:bodyPr/>
          <a:lstStyle/>
          <a:p>
            <a:r>
              <a:rPr lang="en-US" sz="2200" dirty="0" smtClean="0">
                <a:solidFill>
                  <a:srgbClr val="FFFF00"/>
                </a:solidFill>
              </a:rPr>
              <a:t>Mount Rushmore is located in S. Dakota and took 14 years to complete!</a:t>
            </a:r>
            <a:endParaRPr lang="en-US" sz="2200" dirty="0">
              <a:solidFill>
                <a:srgbClr val="FFFF00"/>
              </a:solidFill>
            </a:endParaRPr>
          </a:p>
        </p:txBody>
      </p:sp>
      <p:pic>
        <p:nvPicPr>
          <p:cNvPr id="7" name="Content Placeholder 6" descr="M rush.jpg"/>
          <p:cNvPicPr>
            <a:picLocks noGrp="1" noChangeAspect="1"/>
          </p:cNvPicPr>
          <p:nvPr>
            <p:ph sz="half" idx="2"/>
          </p:nvPr>
        </p:nvPicPr>
        <p:blipFill>
          <a:blip r:embed="rId2"/>
          <a:srcRect t="-17095" b="-17095"/>
          <a:stretch>
            <a:fillRect/>
          </a:stretch>
        </p:blipFill>
        <p:spPr/>
      </p:pic>
      <p:sp>
        <p:nvSpPr>
          <p:cNvPr id="5" name="Text Placeholder 4"/>
          <p:cNvSpPr>
            <a:spLocks noGrp="1"/>
          </p:cNvSpPr>
          <p:nvPr>
            <p:ph type="body" sz="quarter" idx="3"/>
          </p:nvPr>
        </p:nvSpPr>
        <p:spPr/>
        <p:txBody>
          <a:bodyPr/>
          <a:lstStyle/>
          <a:p>
            <a:r>
              <a:rPr lang="en-US" sz="1900" b="1" dirty="0" smtClean="0">
                <a:solidFill>
                  <a:srgbClr val="FFFF00"/>
                </a:solidFill>
              </a:rPr>
              <a:t>Sculptor </a:t>
            </a:r>
            <a:r>
              <a:rPr lang="en-US" sz="1900" b="1" dirty="0" err="1" smtClean="0">
                <a:solidFill>
                  <a:srgbClr val="FFFF00"/>
                </a:solidFill>
              </a:rPr>
              <a:t>Gutzon</a:t>
            </a:r>
            <a:r>
              <a:rPr lang="en-US" sz="1900" b="1" dirty="0" smtClean="0">
                <a:solidFill>
                  <a:srgbClr val="FFFF00"/>
                </a:solidFill>
              </a:rPr>
              <a:t> Borglum began drilling into the 5,725 ft. mountain in 1927.  It cost $1 million to complete.</a:t>
            </a:r>
            <a:endParaRPr lang="en-US" sz="1900" b="1" dirty="0">
              <a:solidFill>
                <a:srgbClr val="FFFF00"/>
              </a:solidFill>
            </a:endParaRPr>
          </a:p>
        </p:txBody>
      </p:sp>
      <p:pic>
        <p:nvPicPr>
          <p:cNvPr id="8" name="Content Placeholder 7" descr="sdnewzz.gif"/>
          <p:cNvPicPr>
            <a:picLocks noGrp="1" noChangeAspect="1"/>
          </p:cNvPicPr>
          <p:nvPr>
            <p:ph sz="quarter" idx="4"/>
          </p:nvPr>
        </p:nvPicPr>
        <p:blipFill>
          <a:blip r:embed="rId3"/>
          <a:srcRect l="-10827" r="-10827"/>
          <a:stretch>
            <a:fillRect/>
          </a:stretch>
        </p:blipFill>
        <p:spPr/>
      </p:pic>
      <p:sp>
        <p:nvSpPr>
          <p:cNvPr id="9" name="Rectangle 8"/>
          <p:cNvSpPr/>
          <p:nvPr/>
        </p:nvSpPr>
        <p:spPr>
          <a:xfrm>
            <a:off x="5486400" y="4876800"/>
            <a:ext cx="457200" cy="457200"/>
          </a:xfrm>
          <a:prstGeom prst="rect">
            <a:avLst/>
          </a:prstGeom>
          <a:solidFill>
            <a:srgbClr val="FFFF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10800000" flipV="1">
            <a:off x="609600" y="4343400"/>
            <a:ext cx="685800" cy="53340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03412" y="4876800"/>
            <a:ext cx="891988" cy="43088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100" dirty="0" smtClean="0"/>
              <a:t>George Washington</a:t>
            </a:r>
            <a:endParaRPr lang="en-US" sz="1100" dirty="0"/>
          </a:p>
        </p:txBody>
      </p:sp>
      <p:cxnSp>
        <p:nvCxnSpPr>
          <p:cNvPr id="14" name="Straight Connector 13"/>
          <p:cNvCxnSpPr/>
          <p:nvPr/>
        </p:nvCxnSpPr>
        <p:spPr>
          <a:xfrm rot="5400000">
            <a:off x="1537157" y="4787443"/>
            <a:ext cx="964287" cy="7620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676400" y="5334000"/>
            <a:ext cx="762000"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200" dirty="0" smtClean="0"/>
              <a:t>Thomas Jefferson</a:t>
            </a:r>
            <a:endParaRPr lang="en-US" sz="1200" dirty="0"/>
          </a:p>
        </p:txBody>
      </p:sp>
      <p:cxnSp>
        <p:nvCxnSpPr>
          <p:cNvPr id="17" name="Straight Connector 16"/>
          <p:cNvCxnSpPr/>
          <p:nvPr/>
        </p:nvCxnSpPr>
        <p:spPr>
          <a:xfrm rot="5400000" flipH="1" flipV="1">
            <a:off x="2552700" y="3771900"/>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438400" y="3276600"/>
            <a:ext cx="838200" cy="492443"/>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1300" dirty="0" smtClean="0"/>
              <a:t>Theodore Roosevelt</a:t>
            </a:r>
            <a:endParaRPr lang="en-US" sz="1300" dirty="0"/>
          </a:p>
        </p:txBody>
      </p:sp>
      <p:cxnSp>
        <p:nvCxnSpPr>
          <p:cNvPr id="20" name="Straight Connector 19"/>
          <p:cNvCxnSpPr/>
          <p:nvPr/>
        </p:nvCxnSpPr>
        <p:spPr>
          <a:xfrm rot="16200000" flipH="1">
            <a:off x="3556457" y="4977943"/>
            <a:ext cx="430887" cy="228600"/>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276600" y="5334000"/>
            <a:ext cx="1058732"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smtClean="0"/>
              <a:t>Abraham Lincoln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50000" decel="5000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accel="50000" decel="5000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animBg="1"/>
      <p:bldP spid="21" grpId="0" animBg="1"/>
    </p:bldLst>
  </p:timing>
</p:sld>
</file>

<file path=ppt/theme/theme1.xml><?xml version="1.0" encoding="utf-8"?>
<a:theme xmlns:a="http://schemas.openxmlformats.org/drawingml/2006/main" name="Spectrum">
  <a:themeElements>
    <a:clrScheme name="Custom 3">
      <a:dk1>
        <a:srgbClr val="22DE15"/>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1004</TotalTime>
  <Words>990</Words>
  <Application>Microsoft Office PowerPoint</Application>
  <PresentationFormat>On-screen Show (4:3)</PresentationFormat>
  <Paragraphs>67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Spectrum</vt:lpstr>
      <vt:lpstr>Beautiful America</vt:lpstr>
      <vt:lpstr>Washington  D.C.</vt:lpstr>
      <vt:lpstr>PowerPoint Presentation</vt:lpstr>
      <vt:lpstr>PowerPoint Presentation</vt:lpstr>
      <vt:lpstr>The Statue of Liberty</vt:lpstr>
      <vt:lpstr>Here’s a map of New York!</vt:lpstr>
      <vt:lpstr>The Great Lakes include Lakes Huron, Ontario, Michigan, Erie, and Superior (HOMES).  Together, they make up 1/5 of the world’s supply of fresh water.  </vt:lpstr>
      <vt:lpstr>The St. Louis Arch</vt:lpstr>
      <vt:lpstr>Mount Rushmore</vt:lpstr>
      <vt:lpstr>The Mississippi River</vt:lpstr>
      <vt:lpstr>The Grand Canyon</vt:lpstr>
      <vt:lpstr>Here’s the Grand Canyon on the map!</vt:lpstr>
      <vt:lpstr>The Missouri River</vt:lpstr>
      <vt:lpstr>The Missouri River was used by many people to explore and travel like Lewis &amp; Clark, Native Americans, and French explorers.</vt:lpstr>
      <vt:lpstr>The Golden Gate Bridge</vt:lpstr>
      <vt:lpstr>The Golden Gate Bridge is in California.  Here’s a map:</vt:lpstr>
      <vt:lpstr>The Rocky Mountains</vt:lpstr>
      <vt:lpstr>The Liberty Bell</vt:lpstr>
      <vt:lpstr>The Liberty Bell is in Philadelphia, Pennsylvania.</vt:lpstr>
      <vt:lpstr>The Alamo</vt:lpstr>
      <vt:lpstr>The Alamo is located in San Antonio, Texas.</vt:lpstr>
      <vt:lpstr>The Bald Eagle</vt:lpstr>
      <vt:lpstr>NEBRASKA!!!</vt:lpstr>
      <vt:lpstr>Fun Nebraska Facts</vt:lpstr>
    </vt:vector>
  </TitlesOfParts>
  <Company>Elkhorn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Beautiful America</dc:title>
  <dc:creator>Amanda George</dc:creator>
  <cp:lastModifiedBy>its</cp:lastModifiedBy>
  <cp:revision>24</cp:revision>
  <dcterms:created xsi:type="dcterms:W3CDTF">2012-02-12T19:08:47Z</dcterms:created>
  <dcterms:modified xsi:type="dcterms:W3CDTF">2014-04-02T21:02:23Z</dcterms:modified>
</cp:coreProperties>
</file>